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5" r:id="rId6"/>
    <p:sldId id="266" r:id="rId7"/>
    <p:sldId id="267" r:id="rId8"/>
    <p:sldId id="270" r:id="rId9"/>
    <p:sldId id="269" r:id="rId10"/>
    <p:sldId id="264" r:id="rId11"/>
    <p:sldId id="273" r:id="rId12"/>
    <p:sldId id="274" r:id="rId13"/>
    <p:sldId id="271" r:id="rId14"/>
    <p:sldId id="272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4" d="100"/>
          <a:sy n="54" d="100"/>
        </p:scale>
        <p:origin x="-76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EMP.AD\Downloads\Final_Bird_Count_Points(1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EMP.AD\Downloads\Final_Bird_Count_Points(1)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EMP.AD\Downloads\Final_Bird_Count_Points(1)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EMP.AD\Downloads\Final_Bird_Count_Points(1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baseline="0">
                <a:solidFill>
                  <a:schemeClr val="bg1"/>
                </a:solidFill>
              </a:defRPr>
            </a:pPr>
            <a:r>
              <a:rPr lang="en-US" baseline="0">
                <a:solidFill>
                  <a:schemeClr val="bg1"/>
                </a:solidFill>
              </a:rPr>
              <a:t>Longitude v. Bird Count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4.4727955147185527E-2"/>
          <c:y val="0.13983129236890646"/>
          <c:w val="0.87287769867276599"/>
          <c:h val="0.68983350346094785"/>
        </c:manualLayout>
      </c:layout>
      <c:scatterChart>
        <c:scatterStyle val="lineMarker"/>
        <c:ser>
          <c:idx val="0"/>
          <c:order val="0"/>
          <c:spPr>
            <a:ln w="28575">
              <a:noFill/>
            </a:ln>
          </c:spPr>
          <c:marker>
            <c:symbol val="diamond"/>
            <c:size val="11"/>
            <c:spPr>
              <a:solidFill>
                <a:schemeClr val="accent6">
                  <a:lumMod val="50000"/>
                </a:schemeClr>
              </a:solidFill>
            </c:spPr>
          </c:marker>
          <c:trendline>
            <c:spPr>
              <a:ln w="44450">
                <a:solidFill>
                  <a:schemeClr val="bg1"/>
                </a:solidFill>
              </a:ln>
            </c:spPr>
            <c:trendlineType val="linear"/>
          </c:trendline>
          <c:xVal>
            <c:numRef>
              <c:f>'[Final_Bird_Count_Points(1).xlsx]Longitude'!$A$2:$A$26</c:f>
              <c:numCache>
                <c:formatCode>General</c:formatCode>
                <c:ptCount val="25"/>
                <c:pt idx="0">
                  <c:v>-93.073319999999981</c:v>
                </c:pt>
                <c:pt idx="1">
                  <c:v>-76.059750299999948</c:v>
                </c:pt>
                <c:pt idx="2">
                  <c:v>-70.661268100000001</c:v>
                </c:pt>
                <c:pt idx="3">
                  <c:v>-75.963429300000087</c:v>
                </c:pt>
                <c:pt idx="4">
                  <c:v>-79.347510900000074</c:v>
                </c:pt>
                <c:pt idx="5">
                  <c:v>-73.154444099999978</c:v>
                </c:pt>
                <c:pt idx="6">
                  <c:v>-71.461892399999982</c:v>
                </c:pt>
                <c:pt idx="7">
                  <c:v>-70.797409599999995</c:v>
                </c:pt>
                <c:pt idx="8">
                  <c:v>-71.083752799999928</c:v>
                </c:pt>
                <c:pt idx="9">
                  <c:v>-73.227991500000002</c:v>
                </c:pt>
                <c:pt idx="10">
                  <c:v>-85.453220000000087</c:v>
                </c:pt>
                <c:pt idx="11">
                  <c:v>-74.534124199999994</c:v>
                </c:pt>
                <c:pt idx="12">
                  <c:v>-67.978987799999928</c:v>
                </c:pt>
                <c:pt idx="13">
                  <c:v>-93.754300000000001</c:v>
                </c:pt>
                <c:pt idx="14">
                  <c:v>-80.002590799999979</c:v>
                </c:pt>
                <c:pt idx="15">
                  <c:v>-67.278578499999867</c:v>
                </c:pt>
                <c:pt idx="16">
                  <c:v>-84.3493833</c:v>
                </c:pt>
                <c:pt idx="17">
                  <c:v>-76.939729999999997</c:v>
                </c:pt>
                <c:pt idx="18">
                  <c:v>-76.548911099999998</c:v>
                </c:pt>
                <c:pt idx="19">
                  <c:v>-79.985209400000087</c:v>
                </c:pt>
                <c:pt idx="20">
                  <c:v>-75.514403799999997</c:v>
                </c:pt>
                <c:pt idx="21">
                  <c:v>-71.573121799999981</c:v>
                </c:pt>
                <c:pt idx="22">
                  <c:v>-85.364728099999979</c:v>
                </c:pt>
                <c:pt idx="23">
                  <c:v>-74.90711620000009</c:v>
                </c:pt>
                <c:pt idx="24">
                  <c:v>-91.823166700000002</c:v>
                </c:pt>
              </c:numCache>
            </c:numRef>
          </c:xVal>
          <c:yVal>
            <c:numRef>
              <c:f>'[Final_Bird_Count_Points(1).xlsx]Longitude'!$B$2:$B$26</c:f>
              <c:numCache>
                <c:formatCode>General</c:formatCode>
                <c:ptCount val="25"/>
                <c:pt idx="0">
                  <c:v>3</c:v>
                </c:pt>
                <c:pt idx="1">
                  <c:v>13</c:v>
                </c:pt>
                <c:pt idx="2">
                  <c:v>11</c:v>
                </c:pt>
                <c:pt idx="3">
                  <c:v>11</c:v>
                </c:pt>
                <c:pt idx="4">
                  <c:v>14</c:v>
                </c:pt>
                <c:pt idx="5">
                  <c:v>11</c:v>
                </c:pt>
                <c:pt idx="6">
                  <c:v>13</c:v>
                </c:pt>
                <c:pt idx="7">
                  <c:v>13</c:v>
                </c:pt>
                <c:pt idx="8">
                  <c:v>14</c:v>
                </c:pt>
                <c:pt idx="9">
                  <c:v>7</c:v>
                </c:pt>
                <c:pt idx="10">
                  <c:v>9</c:v>
                </c:pt>
                <c:pt idx="11">
                  <c:v>18</c:v>
                </c:pt>
                <c:pt idx="12">
                  <c:v>24</c:v>
                </c:pt>
                <c:pt idx="13">
                  <c:v>7</c:v>
                </c:pt>
                <c:pt idx="14">
                  <c:v>13</c:v>
                </c:pt>
                <c:pt idx="15">
                  <c:v>10</c:v>
                </c:pt>
                <c:pt idx="16">
                  <c:v>17</c:v>
                </c:pt>
                <c:pt idx="17">
                  <c:v>2</c:v>
                </c:pt>
                <c:pt idx="18">
                  <c:v>3</c:v>
                </c:pt>
                <c:pt idx="19">
                  <c:v>14</c:v>
                </c:pt>
                <c:pt idx="20">
                  <c:v>9</c:v>
                </c:pt>
                <c:pt idx="21">
                  <c:v>14</c:v>
                </c:pt>
                <c:pt idx="22">
                  <c:v>9</c:v>
                </c:pt>
                <c:pt idx="23">
                  <c:v>10</c:v>
                </c:pt>
                <c:pt idx="24">
                  <c:v>4</c:v>
                </c:pt>
              </c:numCache>
            </c:numRef>
          </c:yVal>
        </c:ser>
        <c:axId val="67037824"/>
        <c:axId val="40719872"/>
      </c:scatterChart>
      <c:valAx>
        <c:axId val="6703782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baseline="0">
                    <a:solidFill>
                      <a:schemeClr val="bg1"/>
                    </a:solidFill>
                  </a:defRPr>
                </a:pPr>
                <a:r>
                  <a:rPr lang="en-US" baseline="0">
                    <a:solidFill>
                      <a:schemeClr val="bg1"/>
                    </a:solidFill>
                  </a:rPr>
                  <a:t>Longitude (</a:t>
                </a:r>
                <a:r>
                  <a:rPr lang="en-US" baseline="0">
                    <a:solidFill>
                      <a:schemeClr val="bg1"/>
                    </a:solidFill>
                    <a:latin typeface="Times New Roman"/>
                    <a:cs typeface="Times New Roman"/>
                  </a:rPr>
                  <a:t>°)</a:t>
                </a:r>
                <a:endParaRPr lang="en-US" baseline="0">
                  <a:solidFill>
                    <a:schemeClr val="bg1"/>
                  </a:solidFill>
                </a:endParaRPr>
              </a:p>
            </c:rich>
          </c:tx>
          <c:layout/>
        </c:title>
        <c:numFmt formatCode="General" sourceLinked="1"/>
        <c:maj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baseline="0">
                <a:solidFill>
                  <a:schemeClr val="bg1"/>
                </a:solidFill>
              </a:defRPr>
            </a:pPr>
            <a:endParaRPr lang="en-US"/>
          </a:p>
        </c:txPr>
        <c:crossAx val="40719872"/>
        <c:crosses val="autoZero"/>
        <c:crossBetween val="midCat"/>
      </c:valAx>
      <c:valAx>
        <c:axId val="40719872"/>
        <c:scaling>
          <c:orientation val="minMax"/>
        </c:scaling>
        <c:axPos val="l"/>
        <c:majorGridlines>
          <c:spPr>
            <a:ln>
              <a:solidFill>
                <a:schemeClr val="bg1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baseline="0">
                    <a:solidFill>
                      <a:schemeClr val="bg1"/>
                    </a:solidFill>
                  </a:defRPr>
                </a:pPr>
                <a:r>
                  <a:rPr lang="en-US" baseline="0">
                    <a:solidFill>
                      <a:schemeClr val="bg1"/>
                    </a:solidFill>
                  </a:rPr>
                  <a:t>Bird Count </a:t>
                </a:r>
              </a:p>
            </c:rich>
          </c:tx>
          <c:layout>
            <c:manualLayout>
              <c:xMode val="edge"/>
              <c:yMode val="edge"/>
              <c:x val="0.96098896941295386"/>
              <c:y val="0.41977150653344991"/>
            </c:manualLayout>
          </c:layout>
        </c:title>
        <c:numFmt formatCode="General" sourceLinked="1"/>
        <c:majorTickMark val="none"/>
        <c:tickLblPos val="high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baseline="0">
                <a:solidFill>
                  <a:schemeClr val="bg1"/>
                </a:solidFill>
              </a:defRPr>
            </a:pPr>
            <a:endParaRPr lang="en-US"/>
          </a:p>
        </c:txPr>
        <c:crossAx val="67037824"/>
        <c:crosses val="autoZero"/>
        <c:crossBetween val="midCat"/>
      </c:valAx>
      <c:spPr>
        <a:ln>
          <a:solidFill>
            <a:schemeClr val="bg1"/>
          </a:solidFill>
        </a:ln>
      </c:spPr>
    </c:plotArea>
    <c:plotVisOnly val="1"/>
    <c:dispBlanksAs val="gap"/>
  </c:chart>
  <c:spPr>
    <a:solidFill>
      <a:schemeClr val="accent2">
        <a:lumMod val="75000"/>
      </a:schemeClr>
    </a:solidFill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baseline="0">
                <a:solidFill>
                  <a:schemeClr val="bg1"/>
                </a:solidFill>
              </a:defRPr>
            </a:pPr>
            <a:r>
              <a:rPr lang="en-US" baseline="0">
                <a:solidFill>
                  <a:schemeClr val="bg1"/>
                </a:solidFill>
              </a:rPr>
              <a:t>Regional Propotion agricultural land cover v. Species Richness</a:t>
            </a:r>
          </a:p>
        </c:rich>
      </c:tx>
      <c:layout/>
    </c:title>
    <c:plotArea>
      <c:layout/>
      <c:scatterChart>
        <c:scatterStyle val="lineMarker"/>
        <c:ser>
          <c:idx val="0"/>
          <c:order val="0"/>
          <c:spPr>
            <a:ln w="28575">
              <a:noFill/>
            </a:ln>
          </c:spPr>
          <c:marker>
            <c:symbol val="diamond"/>
            <c:size val="11"/>
            <c:spPr>
              <a:solidFill>
                <a:schemeClr val="accent6">
                  <a:lumMod val="50000"/>
                </a:schemeClr>
              </a:solidFill>
            </c:spPr>
          </c:marker>
          <c:trendline>
            <c:spPr>
              <a:ln w="44450">
                <a:solidFill>
                  <a:schemeClr val="bg1"/>
                </a:solidFill>
              </a:ln>
            </c:spPr>
            <c:trendlineType val="linear"/>
          </c:trendline>
          <c:xVal>
            <c:numRef>
              <c:f>'[Final_Bird_Count_Points(1).xlsx]agriculture'!$A$2:$A$26</c:f>
              <c:numCache>
                <c:formatCode>General</c:formatCode>
                <c:ptCount val="25"/>
                <c:pt idx="0">
                  <c:v>3.0780999999999999E-2</c:v>
                </c:pt>
                <c:pt idx="1">
                  <c:v>0.39487600000000062</c:v>
                </c:pt>
                <c:pt idx="2">
                  <c:v>3.2018000000000005E-2</c:v>
                </c:pt>
                <c:pt idx="3">
                  <c:v>0.28342500000000032</c:v>
                </c:pt>
                <c:pt idx="4">
                  <c:v>8.7860000000000004E-3</c:v>
                </c:pt>
                <c:pt idx="5">
                  <c:v>1.0182999999999999E-2</c:v>
                </c:pt>
                <c:pt idx="6">
                  <c:v>6.538700000000007E-2</c:v>
                </c:pt>
                <c:pt idx="7">
                  <c:v>2.9020000000000001E-2</c:v>
                </c:pt>
                <c:pt idx="8">
                  <c:v>1.3923000000000012E-2</c:v>
                </c:pt>
                <c:pt idx="9">
                  <c:v>0.144123</c:v>
                </c:pt>
                <c:pt idx="10">
                  <c:v>0.29834664000000027</c:v>
                </c:pt>
                <c:pt idx="11">
                  <c:v>0.51540350999999918</c:v>
                </c:pt>
                <c:pt idx="12">
                  <c:v>0.389745746</c:v>
                </c:pt>
                <c:pt idx="13">
                  <c:v>0.39721941000000033</c:v>
                </c:pt>
                <c:pt idx="14">
                  <c:v>0.314135</c:v>
                </c:pt>
                <c:pt idx="15">
                  <c:v>1.4610656E-2</c:v>
                </c:pt>
                <c:pt idx="16">
                  <c:v>0.11335633799999995</c:v>
                </c:pt>
                <c:pt idx="17">
                  <c:v>0.28502300000000008</c:v>
                </c:pt>
                <c:pt idx="18">
                  <c:v>0.35010800000000025</c:v>
                </c:pt>
                <c:pt idx="19">
                  <c:v>0.15507299999999999</c:v>
                </c:pt>
                <c:pt idx="20">
                  <c:v>0.58424900000000002</c:v>
                </c:pt>
                <c:pt idx="21">
                  <c:v>0.113001</c:v>
                </c:pt>
                <c:pt idx="22">
                  <c:v>0.21163079000000001</c:v>
                </c:pt>
                <c:pt idx="23">
                  <c:v>0.11869399999999999</c:v>
                </c:pt>
                <c:pt idx="24">
                  <c:v>0.57221999999999951</c:v>
                </c:pt>
              </c:numCache>
            </c:numRef>
          </c:xVal>
          <c:yVal>
            <c:numRef>
              <c:f>'[Final_Bird_Count_Points(1).xlsx]agriculture'!$B$2:$B$26</c:f>
              <c:numCache>
                <c:formatCode>General</c:formatCode>
                <c:ptCount val="25"/>
                <c:pt idx="0">
                  <c:v>3</c:v>
                </c:pt>
                <c:pt idx="1">
                  <c:v>13</c:v>
                </c:pt>
                <c:pt idx="2">
                  <c:v>11</c:v>
                </c:pt>
                <c:pt idx="3">
                  <c:v>11</c:v>
                </c:pt>
                <c:pt idx="4">
                  <c:v>14</c:v>
                </c:pt>
                <c:pt idx="5">
                  <c:v>11</c:v>
                </c:pt>
                <c:pt idx="6">
                  <c:v>13</c:v>
                </c:pt>
                <c:pt idx="7">
                  <c:v>13</c:v>
                </c:pt>
                <c:pt idx="8">
                  <c:v>14</c:v>
                </c:pt>
                <c:pt idx="9">
                  <c:v>7</c:v>
                </c:pt>
                <c:pt idx="10">
                  <c:v>9</c:v>
                </c:pt>
                <c:pt idx="11">
                  <c:v>18</c:v>
                </c:pt>
                <c:pt idx="12">
                  <c:v>24</c:v>
                </c:pt>
                <c:pt idx="13">
                  <c:v>7</c:v>
                </c:pt>
                <c:pt idx="14">
                  <c:v>13</c:v>
                </c:pt>
                <c:pt idx="15">
                  <c:v>10</c:v>
                </c:pt>
                <c:pt idx="16">
                  <c:v>17</c:v>
                </c:pt>
                <c:pt idx="17">
                  <c:v>2</c:v>
                </c:pt>
                <c:pt idx="18">
                  <c:v>3</c:v>
                </c:pt>
                <c:pt idx="19">
                  <c:v>14</c:v>
                </c:pt>
                <c:pt idx="20">
                  <c:v>9</c:v>
                </c:pt>
                <c:pt idx="21">
                  <c:v>14</c:v>
                </c:pt>
                <c:pt idx="22">
                  <c:v>9</c:v>
                </c:pt>
                <c:pt idx="23">
                  <c:v>10</c:v>
                </c:pt>
                <c:pt idx="24">
                  <c:v>4</c:v>
                </c:pt>
              </c:numCache>
            </c:numRef>
          </c:yVal>
        </c:ser>
        <c:axId val="41245312"/>
        <c:axId val="41251584"/>
      </c:scatterChart>
      <c:valAx>
        <c:axId val="4124531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baseline="0">
                    <a:solidFill>
                      <a:schemeClr val="bg1"/>
                    </a:solidFill>
                  </a:defRPr>
                </a:pPr>
                <a:r>
                  <a:rPr lang="en-US" sz="1000" b="1" i="0" u="none" strike="noStrike" baseline="0">
                    <a:solidFill>
                      <a:schemeClr val="bg1"/>
                    </a:solidFill>
                    <a:effectLst/>
                  </a:rPr>
                  <a:t>Regional Propotion agricultural land cover </a:t>
                </a:r>
                <a:endParaRPr lang="en-US" baseline="0">
                  <a:solidFill>
                    <a:schemeClr val="bg1"/>
                  </a:solidFill>
                </a:endParaRPr>
              </a:p>
            </c:rich>
          </c:tx>
          <c:layout/>
        </c:title>
        <c:numFmt formatCode="General" sourceLinked="1"/>
        <c:maj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baseline="0">
                <a:solidFill>
                  <a:schemeClr val="bg1"/>
                </a:solidFill>
              </a:defRPr>
            </a:pPr>
            <a:endParaRPr lang="en-US"/>
          </a:p>
        </c:txPr>
        <c:crossAx val="41251584"/>
        <c:crosses val="autoZero"/>
        <c:crossBetween val="midCat"/>
      </c:valAx>
      <c:valAx>
        <c:axId val="41251584"/>
        <c:scaling>
          <c:orientation val="minMax"/>
        </c:scaling>
        <c:axPos val="l"/>
        <c:majorGridlines>
          <c:spPr>
            <a:ln>
              <a:solidFill>
                <a:schemeClr val="bg1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baseline="0">
                    <a:solidFill>
                      <a:schemeClr val="bg1"/>
                    </a:solidFill>
                  </a:defRPr>
                </a:pPr>
                <a:r>
                  <a:rPr lang="en-US" sz="1000" b="1" i="0" baseline="0">
                    <a:solidFill>
                      <a:schemeClr val="bg1"/>
                    </a:solidFill>
                    <a:effectLst/>
                  </a:rPr>
                  <a:t>Species Richness</a:t>
                </a:r>
                <a:endParaRPr lang="en-US" sz="1000" baseline="0">
                  <a:solidFill>
                    <a:schemeClr val="bg1"/>
                  </a:solidFill>
                  <a:effectLst/>
                </a:endParaRPr>
              </a:p>
            </c:rich>
          </c:tx>
          <c:layout/>
        </c:title>
        <c:numFmt formatCode="General" sourceLinked="1"/>
        <c:maj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baseline="0">
                <a:solidFill>
                  <a:schemeClr val="bg1"/>
                </a:solidFill>
              </a:defRPr>
            </a:pPr>
            <a:endParaRPr lang="en-US"/>
          </a:p>
        </c:txPr>
        <c:crossAx val="41245312"/>
        <c:crosses val="autoZero"/>
        <c:crossBetween val="midCat"/>
      </c:valAx>
    </c:plotArea>
    <c:plotVisOnly val="1"/>
    <c:dispBlanksAs val="gap"/>
  </c:chart>
  <c:spPr>
    <a:solidFill>
      <a:schemeClr val="accent1"/>
    </a:solidFill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baseline="0">
                <a:solidFill>
                  <a:schemeClr val="bg1"/>
                </a:solidFill>
              </a:defRPr>
            </a:pPr>
            <a:r>
              <a:rPr lang="en-US" baseline="0">
                <a:solidFill>
                  <a:schemeClr val="bg1"/>
                </a:solidFill>
              </a:rPr>
              <a:t>Proportion Forest land (regional) cover v. Species Richness</a:t>
            </a:r>
          </a:p>
        </c:rich>
      </c:tx>
    </c:title>
    <c:plotArea>
      <c:layout/>
      <c:scatterChart>
        <c:scatterStyle val="lineMarker"/>
        <c:ser>
          <c:idx val="0"/>
          <c:order val="0"/>
          <c:spPr>
            <a:ln w="28575">
              <a:noFill/>
            </a:ln>
          </c:spPr>
          <c:marker>
            <c:symbol val="diamond"/>
            <c:size val="11"/>
            <c:spPr>
              <a:solidFill>
                <a:schemeClr val="accent6">
                  <a:lumMod val="50000"/>
                </a:schemeClr>
              </a:solidFill>
            </c:spPr>
          </c:marker>
          <c:trendline>
            <c:spPr>
              <a:ln w="44450" cmpd="sng">
                <a:solidFill>
                  <a:schemeClr val="bg1"/>
                </a:solidFill>
              </a:ln>
            </c:spPr>
            <c:trendlineType val="linear"/>
          </c:trendline>
          <c:xVal>
            <c:numRef>
              <c:f>'[Final_Bird_Count_Points(1).xlsx]Forest regional '!$A$2:$A$26</c:f>
              <c:numCache>
                <c:formatCode>General</c:formatCode>
                <c:ptCount val="25"/>
                <c:pt idx="0">
                  <c:v>0.94829200000000002</c:v>
                </c:pt>
                <c:pt idx="1">
                  <c:v>0.45196800000000026</c:v>
                </c:pt>
                <c:pt idx="2">
                  <c:v>0.39654700000000032</c:v>
                </c:pt>
                <c:pt idx="3">
                  <c:v>0.26279799999999998</c:v>
                </c:pt>
                <c:pt idx="4">
                  <c:v>0.92720599999999997</c:v>
                </c:pt>
                <c:pt idx="5">
                  <c:v>1.3720000000000013E-2</c:v>
                </c:pt>
                <c:pt idx="6">
                  <c:v>0.11765299999999998</c:v>
                </c:pt>
                <c:pt idx="7">
                  <c:v>1.8884000000000001E-2</c:v>
                </c:pt>
                <c:pt idx="8">
                  <c:v>0.71146299999999918</c:v>
                </c:pt>
                <c:pt idx="9">
                  <c:v>0.36234300000000008</c:v>
                </c:pt>
                <c:pt idx="10">
                  <c:v>0.65259241670000057</c:v>
                </c:pt>
                <c:pt idx="11">
                  <c:v>0.40197500000000008</c:v>
                </c:pt>
                <c:pt idx="12">
                  <c:v>0.52711599999999958</c:v>
                </c:pt>
                <c:pt idx="13">
                  <c:v>0.22296700000000014</c:v>
                </c:pt>
                <c:pt idx="14">
                  <c:v>0.58367999999999998</c:v>
                </c:pt>
                <c:pt idx="15">
                  <c:v>0.74030700000000005</c:v>
                </c:pt>
                <c:pt idx="16">
                  <c:v>0.806504</c:v>
                </c:pt>
                <c:pt idx="17">
                  <c:v>0.37608200000000047</c:v>
                </c:pt>
                <c:pt idx="18">
                  <c:v>0.21125900000000014</c:v>
                </c:pt>
                <c:pt idx="19">
                  <c:v>0.79130900000000004</c:v>
                </c:pt>
                <c:pt idx="20">
                  <c:v>7.6711000000000029E-2</c:v>
                </c:pt>
                <c:pt idx="21">
                  <c:v>0.13701800000000014</c:v>
                </c:pt>
                <c:pt idx="22">
                  <c:v>0.63173500000000082</c:v>
                </c:pt>
                <c:pt idx="23">
                  <c:v>0.5289779999999995</c:v>
                </c:pt>
                <c:pt idx="24">
                  <c:v>0.39059000000000038</c:v>
                </c:pt>
              </c:numCache>
            </c:numRef>
          </c:xVal>
          <c:yVal>
            <c:numRef>
              <c:f>'[Final_Bird_Count_Points(1).xlsx]Forest regional '!$B$2:$B$26</c:f>
              <c:numCache>
                <c:formatCode>General</c:formatCode>
                <c:ptCount val="25"/>
                <c:pt idx="0">
                  <c:v>3</c:v>
                </c:pt>
                <c:pt idx="1">
                  <c:v>13</c:v>
                </c:pt>
                <c:pt idx="2">
                  <c:v>11</c:v>
                </c:pt>
                <c:pt idx="3">
                  <c:v>11</c:v>
                </c:pt>
                <c:pt idx="4">
                  <c:v>14</c:v>
                </c:pt>
                <c:pt idx="5">
                  <c:v>11</c:v>
                </c:pt>
                <c:pt idx="6">
                  <c:v>13</c:v>
                </c:pt>
                <c:pt idx="7">
                  <c:v>13</c:v>
                </c:pt>
                <c:pt idx="8">
                  <c:v>14</c:v>
                </c:pt>
                <c:pt idx="9">
                  <c:v>7</c:v>
                </c:pt>
                <c:pt idx="10">
                  <c:v>9</c:v>
                </c:pt>
                <c:pt idx="11">
                  <c:v>18</c:v>
                </c:pt>
                <c:pt idx="12">
                  <c:v>24</c:v>
                </c:pt>
                <c:pt idx="13">
                  <c:v>7</c:v>
                </c:pt>
                <c:pt idx="14">
                  <c:v>13</c:v>
                </c:pt>
                <c:pt idx="15">
                  <c:v>10</c:v>
                </c:pt>
                <c:pt idx="16">
                  <c:v>17</c:v>
                </c:pt>
                <c:pt idx="17">
                  <c:v>2</c:v>
                </c:pt>
                <c:pt idx="18">
                  <c:v>3</c:v>
                </c:pt>
                <c:pt idx="19">
                  <c:v>14</c:v>
                </c:pt>
                <c:pt idx="20">
                  <c:v>9</c:v>
                </c:pt>
                <c:pt idx="21">
                  <c:v>14</c:v>
                </c:pt>
                <c:pt idx="22">
                  <c:v>9</c:v>
                </c:pt>
                <c:pt idx="23">
                  <c:v>10</c:v>
                </c:pt>
                <c:pt idx="24">
                  <c:v>4</c:v>
                </c:pt>
              </c:numCache>
            </c:numRef>
          </c:yVal>
        </c:ser>
        <c:axId val="41293696"/>
        <c:axId val="41308160"/>
      </c:scatterChart>
      <c:valAx>
        <c:axId val="4129369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baseline="0">
                    <a:solidFill>
                      <a:schemeClr val="bg1"/>
                    </a:solidFill>
                  </a:defRPr>
                </a:pPr>
                <a:r>
                  <a:rPr lang="en-US" sz="1000" b="1" i="0" u="none" strike="noStrike" baseline="0">
                    <a:solidFill>
                      <a:schemeClr val="bg1"/>
                    </a:solidFill>
                    <a:effectLst/>
                  </a:rPr>
                  <a:t>Proportion Forest land (regional) </a:t>
                </a:r>
                <a:endParaRPr lang="en-US" baseline="0">
                  <a:solidFill>
                    <a:schemeClr val="bg1"/>
                  </a:solidFill>
                </a:endParaRPr>
              </a:p>
            </c:rich>
          </c:tx>
        </c:title>
        <c:numFmt formatCode="General" sourceLinked="1"/>
        <c:maj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baseline="0">
                <a:solidFill>
                  <a:schemeClr val="bg1"/>
                </a:solidFill>
              </a:defRPr>
            </a:pPr>
            <a:endParaRPr lang="en-US"/>
          </a:p>
        </c:txPr>
        <c:crossAx val="41308160"/>
        <c:crosses val="autoZero"/>
        <c:crossBetween val="midCat"/>
      </c:valAx>
      <c:valAx>
        <c:axId val="41308160"/>
        <c:scaling>
          <c:orientation val="minMax"/>
        </c:scaling>
        <c:axPos val="l"/>
        <c:majorGridlines>
          <c:spPr>
            <a:ln>
              <a:solidFill>
                <a:schemeClr val="bg1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baseline="0">
                    <a:solidFill>
                      <a:schemeClr val="bg1"/>
                    </a:solidFill>
                  </a:defRPr>
                </a:pPr>
                <a:r>
                  <a:rPr lang="en-US" sz="1100" b="1" i="0" baseline="0">
                    <a:solidFill>
                      <a:schemeClr val="bg1"/>
                    </a:solidFill>
                    <a:effectLst/>
                  </a:rPr>
                  <a:t>Species Richness</a:t>
                </a:r>
                <a:endParaRPr lang="en-US" sz="1100" baseline="0">
                  <a:solidFill>
                    <a:schemeClr val="bg1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2.1621621621621647E-2"/>
              <c:y val="0.38954986227074639"/>
            </c:manualLayout>
          </c:layout>
        </c:title>
        <c:numFmt formatCode="General" sourceLinked="1"/>
        <c:maj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baseline="0">
                <a:solidFill>
                  <a:schemeClr val="bg1"/>
                </a:solidFill>
              </a:defRPr>
            </a:pPr>
            <a:endParaRPr lang="en-US"/>
          </a:p>
        </c:txPr>
        <c:crossAx val="41293696"/>
        <c:crosses val="autoZero"/>
        <c:crossBetween val="midCat"/>
      </c:valAx>
    </c:plotArea>
    <c:plotVisOnly val="1"/>
    <c:dispBlanksAs val="gap"/>
  </c:chart>
  <c:spPr>
    <a:solidFill>
      <a:schemeClr val="accent1"/>
    </a:solidFill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baseline="0">
                <a:solidFill>
                  <a:schemeClr val="bg1"/>
                </a:solidFill>
              </a:defRPr>
            </a:pPr>
            <a:r>
              <a:rPr lang="en-US" baseline="0">
                <a:solidFill>
                  <a:schemeClr val="bg1"/>
                </a:solidFill>
              </a:rPr>
              <a:t>Proportion water land cover (regional) v. Species richness </a:t>
            </a:r>
          </a:p>
        </c:rich>
      </c:tx>
    </c:title>
    <c:plotArea>
      <c:layout/>
      <c:scatterChart>
        <c:scatterStyle val="lineMarker"/>
        <c:ser>
          <c:idx val="0"/>
          <c:order val="0"/>
          <c:spPr>
            <a:ln w="28575">
              <a:noFill/>
            </a:ln>
          </c:spPr>
          <c:marker>
            <c:symbol val="diamond"/>
            <c:size val="11"/>
            <c:spPr>
              <a:solidFill>
                <a:schemeClr val="accent6">
                  <a:lumMod val="50000"/>
                </a:schemeClr>
              </a:solidFill>
            </c:spPr>
          </c:marker>
          <c:trendline>
            <c:spPr>
              <a:ln w="44450">
                <a:solidFill>
                  <a:schemeClr val="bg1"/>
                </a:solidFill>
              </a:ln>
            </c:spPr>
            <c:trendlineType val="linear"/>
          </c:trendline>
          <c:xVal>
            <c:numRef>
              <c:f>'[Final_Bird_Count_Points(1).xlsx]Sheet3'!$A$2:$A$26</c:f>
              <c:numCache>
                <c:formatCode>General</c:formatCode>
                <c:ptCount val="25"/>
                <c:pt idx="0">
                  <c:v>0</c:v>
                </c:pt>
                <c:pt idx="1">
                  <c:v>0.12154600000000007</c:v>
                </c:pt>
                <c:pt idx="2">
                  <c:v>0.51725100000000002</c:v>
                </c:pt>
                <c:pt idx="3">
                  <c:v>0.37941400000000042</c:v>
                </c:pt>
                <c:pt idx="4">
                  <c:v>2.4274000000000011E-2</c:v>
                </c:pt>
                <c:pt idx="5">
                  <c:v>4.7937199999999999E-2</c:v>
                </c:pt>
                <c:pt idx="6">
                  <c:v>0.33794200000000041</c:v>
                </c:pt>
                <c:pt idx="7">
                  <c:v>0.88722100000000004</c:v>
                </c:pt>
                <c:pt idx="8">
                  <c:v>0.23760200000000001</c:v>
                </c:pt>
                <c:pt idx="9">
                  <c:v>0.41995600000000027</c:v>
                </c:pt>
                <c:pt idx="10">
                  <c:v>0.62592416700000053</c:v>
                </c:pt>
                <c:pt idx="11">
                  <c:v>1.2588999999999998E-2</c:v>
                </c:pt>
                <c:pt idx="12">
                  <c:v>1.0680000000000005E-2</c:v>
                </c:pt>
                <c:pt idx="13">
                  <c:v>0.3547300000000001</c:v>
                </c:pt>
                <c:pt idx="14">
                  <c:v>3.3765999999999997E-2</c:v>
                </c:pt>
                <c:pt idx="15">
                  <c:v>0.14711065600000001</c:v>
                </c:pt>
                <c:pt idx="16">
                  <c:v>0</c:v>
                </c:pt>
                <c:pt idx="17">
                  <c:v>0.33334000000000047</c:v>
                </c:pt>
                <c:pt idx="18">
                  <c:v>0.33376400000000034</c:v>
                </c:pt>
                <c:pt idx="19">
                  <c:v>2.4325999999999997E-2</c:v>
                </c:pt>
                <c:pt idx="20">
                  <c:v>0.32719200000000026</c:v>
                </c:pt>
                <c:pt idx="21">
                  <c:v>0.508718</c:v>
                </c:pt>
                <c:pt idx="22">
                  <c:v>3.2646000000000015E-2</c:v>
                </c:pt>
                <c:pt idx="23">
                  <c:v>0.16904900000000017</c:v>
                </c:pt>
                <c:pt idx="24">
                  <c:v>0</c:v>
                </c:pt>
              </c:numCache>
            </c:numRef>
          </c:xVal>
          <c:yVal>
            <c:numRef>
              <c:f>'[Final_Bird_Count_Points(1).xlsx]Sheet3'!$B$2:$B$26</c:f>
              <c:numCache>
                <c:formatCode>General</c:formatCode>
                <c:ptCount val="25"/>
                <c:pt idx="0">
                  <c:v>3</c:v>
                </c:pt>
                <c:pt idx="1">
                  <c:v>13</c:v>
                </c:pt>
                <c:pt idx="2">
                  <c:v>11</c:v>
                </c:pt>
                <c:pt idx="3">
                  <c:v>11</c:v>
                </c:pt>
                <c:pt idx="4">
                  <c:v>14</c:v>
                </c:pt>
                <c:pt idx="5">
                  <c:v>11</c:v>
                </c:pt>
                <c:pt idx="6">
                  <c:v>13</c:v>
                </c:pt>
                <c:pt idx="7">
                  <c:v>13</c:v>
                </c:pt>
                <c:pt idx="8">
                  <c:v>14</c:v>
                </c:pt>
                <c:pt idx="9">
                  <c:v>7</c:v>
                </c:pt>
                <c:pt idx="10">
                  <c:v>9</c:v>
                </c:pt>
                <c:pt idx="11">
                  <c:v>18</c:v>
                </c:pt>
                <c:pt idx="12">
                  <c:v>24</c:v>
                </c:pt>
                <c:pt idx="13">
                  <c:v>7</c:v>
                </c:pt>
                <c:pt idx="14">
                  <c:v>13</c:v>
                </c:pt>
                <c:pt idx="15">
                  <c:v>10</c:v>
                </c:pt>
                <c:pt idx="16">
                  <c:v>17</c:v>
                </c:pt>
                <c:pt idx="17">
                  <c:v>2</c:v>
                </c:pt>
                <c:pt idx="18">
                  <c:v>3</c:v>
                </c:pt>
                <c:pt idx="19">
                  <c:v>14</c:v>
                </c:pt>
                <c:pt idx="20">
                  <c:v>9</c:v>
                </c:pt>
                <c:pt idx="21">
                  <c:v>14</c:v>
                </c:pt>
                <c:pt idx="22">
                  <c:v>9</c:v>
                </c:pt>
                <c:pt idx="23">
                  <c:v>10</c:v>
                </c:pt>
                <c:pt idx="24">
                  <c:v>4</c:v>
                </c:pt>
              </c:numCache>
            </c:numRef>
          </c:yVal>
        </c:ser>
        <c:axId val="41038976"/>
        <c:axId val="41040896"/>
      </c:scatterChart>
      <c:valAx>
        <c:axId val="4103897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baseline="0">
                    <a:solidFill>
                      <a:schemeClr val="bg1"/>
                    </a:solidFill>
                  </a:defRPr>
                </a:pPr>
                <a:r>
                  <a:rPr lang="en-US" sz="1000" b="1" i="0" u="none" strike="noStrike" baseline="0">
                    <a:solidFill>
                      <a:schemeClr val="bg1"/>
                    </a:solidFill>
                    <a:effectLst/>
                  </a:rPr>
                  <a:t>Proportion water land cover (regional) </a:t>
                </a:r>
                <a:endParaRPr lang="en-US" baseline="0">
                  <a:solidFill>
                    <a:schemeClr val="bg1"/>
                  </a:solidFill>
                </a:endParaRPr>
              </a:p>
            </c:rich>
          </c:tx>
        </c:title>
        <c:numFmt formatCode="General" sourceLinked="1"/>
        <c:maj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baseline="0">
                <a:solidFill>
                  <a:schemeClr val="bg1"/>
                </a:solidFill>
              </a:defRPr>
            </a:pPr>
            <a:endParaRPr lang="en-US"/>
          </a:p>
        </c:txPr>
        <c:crossAx val="41040896"/>
        <c:crosses val="autoZero"/>
        <c:crossBetween val="midCat"/>
      </c:valAx>
      <c:valAx>
        <c:axId val="41040896"/>
        <c:scaling>
          <c:orientation val="minMax"/>
        </c:scaling>
        <c:axPos val="l"/>
        <c:majorGridlines>
          <c:spPr>
            <a:ln>
              <a:solidFill>
                <a:schemeClr val="bg1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baseline="0">
                    <a:solidFill>
                      <a:schemeClr val="bg1"/>
                    </a:solidFill>
                  </a:defRPr>
                </a:pPr>
                <a:r>
                  <a:rPr lang="en-US" sz="1100" b="1" i="0" baseline="0">
                    <a:solidFill>
                      <a:schemeClr val="bg1"/>
                    </a:solidFill>
                    <a:effectLst/>
                  </a:rPr>
                  <a:t>Species richness </a:t>
                </a:r>
                <a:endParaRPr lang="en-US" sz="1100" baseline="0">
                  <a:solidFill>
                    <a:schemeClr val="bg1"/>
                  </a:solidFill>
                  <a:effectLst/>
                </a:endParaRPr>
              </a:p>
            </c:rich>
          </c:tx>
        </c:title>
        <c:numFmt formatCode="General" sourceLinked="1"/>
        <c:maj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baseline="0">
                <a:solidFill>
                  <a:schemeClr val="bg1"/>
                </a:solidFill>
              </a:defRPr>
            </a:pPr>
            <a:endParaRPr lang="en-US"/>
          </a:p>
        </c:txPr>
        <c:crossAx val="41038976"/>
        <c:crosses val="autoZero"/>
        <c:crossBetween val="midCat"/>
      </c:valAx>
    </c:plotArea>
    <c:plotVisOnly val="1"/>
    <c:dispBlanksAs val="gap"/>
  </c:chart>
  <c:spPr>
    <a:solidFill>
      <a:schemeClr val="accent1"/>
    </a:solidFill>
  </c:sp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3C9AC48-7EB3-499B-8A50-DE8D501EE9F6}" type="datetimeFigureOut">
              <a:rPr lang="en-US"/>
              <a:pPr>
                <a:defRPr/>
              </a:pPr>
              <a:t>2/20/2014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95D7E18-E9A0-4576-AA57-0A40D21AA2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054758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80AABEA-E158-4536-A77D-441D446EABE6}" type="slidenum">
              <a:rPr 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40026A-AB40-4AD7-B873-4F0D9DC03C2E}" type="slidenum">
              <a:rPr 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5D7E18-E9A0-4576-AA57-0A40D21AA2F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5D7E18-E9A0-4576-AA57-0A40D21AA2F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5D7E18-E9A0-4576-AA57-0A40D21AA2F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5D7E18-E9A0-4576-AA57-0A40D21AA2F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D5C4739-16A7-49A8-9300-4B2E7F62BEEA}" type="slidenum">
              <a:rPr 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E544926-0054-4A9E-AE75-6B94E6F31613}" type="slidenum">
              <a:rPr 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4DCE093-F9C0-46B6-9CE3-E9588D78721A}" type="slidenum">
              <a:rPr 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5D7E18-E9A0-4576-AA57-0A40D21AA2F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5D7E18-E9A0-4576-AA57-0A40D21AA2F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5D7E18-E9A0-4576-AA57-0A40D21AA2F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5D7E18-E9A0-4576-AA57-0A40D21AA2F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5D7E18-E9A0-4576-AA57-0A40D21AA2F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/>
          <a:lstStyle>
            <a:lvl1pPr marL="0" algn="r">
              <a:defRPr sz="480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E5E0294D-83FF-4D4A-8488-CD2DA4D68821}" type="datetimeFigureOut">
              <a:rPr lang="en-US"/>
              <a:pPr>
                <a:defRPr/>
              </a:pPr>
              <a:t>2/20/2014</a:t>
            </a:fld>
            <a:endParaRPr lang="en-US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6758AA0C-15CE-492D-A317-20BFB0D177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19747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793CD-7250-4A5D-8352-F91143B53769}" type="datetimeFigureOut">
              <a:rPr lang="en-US"/>
              <a:pPr>
                <a:defRPr/>
              </a:pPr>
              <a:t>2/20/2014</a:t>
            </a:fld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9182E-A0A1-4D9E-94BC-7CE4228A9D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94623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FB29D-092E-4CAD-B525-C7B0E16B3F07}" type="datetimeFigureOut">
              <a:rPr lang="en-US"/>
              <a:pPr>
                <a:defRPr/>
              </a:pPr>
              <a:t>2/20/2014</a:t>
            </a:fld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E844C-B04B-471F-9E82-3CE16A6953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24147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9ED713A-95A0-49F9-9E77-C95C3AA138D2}" type="datetimeFigureOut">
              <a:rPr lang="en-US"/>
              <a:pPr>
                <a:defRPr/>
              </a:pPr>
              <a:t>2/20/2014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232EF72-7D17-4DC4-9E13-1924411927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55999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1000125" y="3267075"/>
            <a:ext cx="74072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1926F6BB-3DDE-4144-80B5-4E6430B1894F}" type="datetimeFigureOut">
              <a:rPr lang="en-US"/>
              <a:pPr>
                <a:defRPr/>
              </a:pPr>
              <a:t>2/20/2014</a:t>
            </a:fld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82B2D1A2-296D-4719-9D7F-1E8A100583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854044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BF19121-B34E-4A74-B0A3-6157E8A28003}" type="datetimeFigureOut">
              <a:rPr lang="en-US"/>
              <a:pPr>
                <a:defRPr/>
              </a:pPr>
              <a:t>2/20/2014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5E6BC1D-73BB-4D68-AD8F-3CE0194F87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79040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/>
          <p:nvPr/>
        </p:nvSpPr>
        <p:spPr>
          <a:xfrm>
            <a:off x="617538" y="2165350"/>
            <a:ext cx="3748087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10"/>
          <p:cNvSpPr/>
          <p:nvPr/>
        </p:nvSpPr>
        <p:spPr>
          <a:xfrm>
            <a:off x="4800600" y="2165350"/>
            <a:ext cx="37496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B59E725-2073-4765-BEAE-80C5E1B3C9AF}" type="datetimeFigureOut">
              <a:rPr lang="en-US"/>
              <a:pPr>
                <a:defRPr/>
              </a:pPr>
              <a:t>2/20/2014</a:t>
            </a:fld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4B162F1-9CC9-4F6F-B811-FCFE8FC4AC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47230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86B2B45-0171-4F01-B697-95975FDE5E85}" type="datetimeFigureOut">
              <a:rPr lang="en-US"/>
              <a:pPr>
                <a:defRPr/>
              </a:pPr>
              <a:t>2/20/2014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7BE6B66-FE08-4541-A617-5861589C50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76499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D3730-8BA1-4C48-A0F5-F5E99998B771}" type="datetimeFigureOut">
              <a:rPr lang="en-US"/>
              <a:pPr>
                <a:defRPr/>
              </a:pPr>
              <a:t>2/20/2014</a:t>
            </a:fld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6D821-02D5-499F-9B39-0483505DA9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25476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57775" y="1057275"/>
            <a:ext cx="3748088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822A9506-7018-4006-9A29-424F6957B803}" type="datetimeFigureOut">
              <a:rPr lang="en-US"/>
              <a:pPr>
                <a:defRPr/>
              </a:pPr>
              <a:t>2/20/2014</a:t>
            </a:fld>
            <a:endParaRPr lang="en-US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BB49E2CC-C85D-48A0-B4B6-9AB7B58B6C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486660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59A8A643-90A6-47E6-B30A-F241BCB2F7C5}" type="datetimeFigureOut">
              <a:rPr lang="en-US"/>
              <a:pPr>
                <a:defRPr/>
              </a:pPr>
              <a:t>2/20/2014</a:t>
            </a:fld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556F0559-EC8D-4454-B1A0-41B1F73FD1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35725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1638" cy="274638"/>
          </a:xfrm>
          <a:prstGeom prst="rect">
            <a:avLst/>
          </a:prstGeom>
        </p:spPr>
        <p:txBody>
          <a:bodyPr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1963" cy="274638"/>
          </a:xfrm>
          <a:prstGeom prst="rect">
            <a:avLst/>
          </a:prstGeom>
        </p:spPr>
        <p:txBody>
          <a:bodyPr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CB782DF-D9EF-4C90-980E-200D77F93F23}" type="datetimeFigureOut">
              <a:rPr lang="en-US"/>
              <a:pPr>
                <a:defRPr/>
              </a:pPr>
              <a:t>2/20/2014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9175" y="6515100"/>
            <a:ext cx="463550" cy="273050"/>
          </a:xfrm>
          <a:prstGeom prst="rect">
            <a:avLst/>
          </a:prstGeom>
        </p:spPr>
        <p:txBody>
          <a:bodyPr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>
                <a:solidFill>
                  <a:schemeClr val="tx2">
                    <a:shade val="9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17C4F47-66E9-46D6-B39A-CB45434866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69" r:id="rId7"/>
    <p:sldLayoutId id="2147483678" r:id="rId8"/>
    <p:sldLayoutId id="2147483679" r:id="rId9"/>
    <p:sldLayoutId id="2147483670" r:id="rId10"/>
    <p:sldLayoutId id="2147483671" r:id="rId11"/>
  </p:sldLayoutIdLst>
  <p:txStyles>
    <p:titleStyle>
      <a:lvl1pPr marL="53975" indent="-53975" algn="r" rtl="0" eaLnBrk="0" fontAlgn="base" hangingPunct="0">
        <a:spcBef>
          <a:spcPct val="0"/>
        </a:spcBef>
        <a:spcAft>
          <a:spcPct val="0"/>
        </a:spcAft>
        <a:defRPr sz="4600" kern="1200">
          <a:solidFill>
            <a:srgbClr val="E7EACB"/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lvl2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2pPr>
      <a:lvl3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3pPr>
      <a:lvl4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4pPr>
      <a:lvl5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5pPr>
      <a:lvl6pPr marL="5111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6pPr>
      <a:lvl7pPr marL="9683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7pPr>
      <a:lvl8pPr marL="14255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8pPr>
      <a:lvl9pPr marL="18827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9pPr>
      <a:extLst/>
    </p:titleStyle>
    <p:bodyStyle>
      <a:lvl1pPr marL="292100" indent="-292100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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ts val="400"/>
        </a:spcBef>
        <a:spcAft>
          <a:spcPct val="0"/>
        </a:spcAft>
        <a:buClr>
          <a:schemeClr val="accent2"/>
        </a:buClr>
        <a:buSzPct val="9000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190500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82563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indent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Drivers of Avian Species Richness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14338" name="Subtitle 2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59550" cy="1752600"/>
          </a:xfrm>
        </p:spPr>
        <p:txBody>
          <a:bodyPr/>
          <a:lstStyle/>
          <a:p>
            <a:pPr eaLnBrk="1" hangingPunct="1"/>
            <a:r>
              <a:rPr lang="en-US" i="1" dirty="0"/>
              <a:t>Student names removed for anonymity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276600"/>
            <a:ext cx="2438400" cy="2438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Graph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601018210"/>
              </p:ext>
            </p:extLst>
          </p:nvPr>
        </p:nvGraphicFramePr>
        <p:xfrm>
          <a:off x="457200" y="16462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Local</a:t>
            </a:r>
            <a:br>
              <a:rPr lang="en-US" dirty="0" smtClean="0"/>
            </a:br>
            <a:r>
              <a:rPr lang="en-US" dirty="0" smtClean="0"/>
              <a:t>35.9236,-84.3493833 </a:t>
            </a:r>
            <a:endParaRPr lang="en-US" dirty="0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524000"/>
            <a:ext cx="5334000" cy="2686050"/>
          </a:xfrm>
        </p:spPr>
      </p:pic>
      <p:pic>
        <p:nvPicPr>
          <p:cNvPr id="2969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419600"/>
            <a:ext cx="5381625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Regional</a:t>
            </a:r>
            <a:br>
              <a:rPr lang="en-US" dirty="0" smtClean="0"/>
            </a:br>
            <a:r>
              <a:rPr lang="en-US" dirty="0" smtClean="0"/>
              <a:t>35.9236,-84.3493833 </a:t>
            </a:r>
            <a:endParaRPr lang="en-US" dirty="0"/>
          </a:p>
        </p:txBody>
      </p:sp>
      <p:pic>
        <p:nvPicPr>
          <p:cNvPr id="30722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24200" y="4495800"/>
            <a:ext cx="5340350" cy="2171700"/>
          </a:xfrm>
        </p:spPr>
      </p:pic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5326063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Conclusion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b="1" smtClean="0"/>
              <a:t>The graphs generated by the data collected does not support the hypothesis suggesting that bird species richness would be greatest in areas of agricultural land cover. </a:t>
            </a:r>
          </a:p>
          <a:p>
            <a:pPr eaLnBrk="1" hangingPunct="1"/>
            <a:r>
              <a:rPr lang="en-US" sz="2400" b="1" smtClean="0"/>
              <a:t>It was originally hypothesized that water would play a role in bird species richness, however the data does not seem to support this idea. </a:t>
            </a:r>
          </a:p>
          <a:p>
            <a:pPr eaLnBrk="1" hangingPunct="1"/>
            <a:r>
              <a:rPr lang="en-US" sz="2400" b="1" smtClean="0"/>
              <a:t>There seems to be no specific trend regarding species richness and water on the local or regional scale.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Conclusion (cont.)</a:t>
            </a:r>
            <a:endParaRPr lang="en-US" dirty="0"/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b="1" smtClean="0"/>
              <a:t>The data also suggests that points with a greater longitude (more inland) had the lowest species richness which supports our hypothesis of species richness being greater closer to the coast.</a:t>
            </a:r>
          </a:p>
          <a:p>
            <a:pPr eaLnBrk="1" hangingPunct="1"/>
            <a:r>
              <a:rPr lang="en-US" sz="2800" b="1" smtClean="0"/>
              <a:t>The graphs generated by the data collected does support the hypothesis suggesting that bird species richness would be greatest in areas of forested land cover. 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Hypothesis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1.  Points taken in close proximity to the Atlantic coast will have higher species richness.(continental)</a:t>
            </a:r>
          </a:p>
          <a:p>
            <a:pPr eaLnBrk="1" hangingPunct="1"/>
            <a:r>
              <a:rPr lang="en-US" smtClean="0"/>
              <a:t>2. Areas with agricultural land use will have higher species richness due to reliable source of food.(regional)  </a:t>
            </a:r>
          </a:p>
          <a:p>
            <a:pPr eaLnBrk="1" hangingPunct="1"/>
            <a:r>
              <a:rPr lang="en-US" smtClean="0"/>
              <a:t>3. Avian species richness will be smaller in areas with heavy human influence.  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Hypothesis II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4. Regions that are mostly forest will have greater avian species diversity due to availability of niches. (region)</a:t>
            </a:r>
          </a:p>
          <a:p>
            <a:pPr marL="0" indent="0" eaLnBrk="1" hangingPunct="1">
              <a:buFont typeface="Wingdings 2" pitchFamily="18" charset="2"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Methods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Points were used from Atlantic coast to -105 west. Surveys were used that had georeference points. Then using the most recent year of that survey the number of avian species was tallied. </a:t>
            </a:r>
          </a:p>
          <a:p>
            <a:pPr eaLnBrk="1" hangingPunct="1"/>
            <a:r>
              <a:rPr lang="en-US" smtClean="0"/>
              <a:t>Spatial scale of roughly 1:45,000 was used for regional views and 1:5,000 for local.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Bird Count Data (regional)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524000"/>
          <a:ext cx="8229600" cy="48418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7440"/>
                <a:gridCol w="1097280"/>
                <a:gridCol w="1463040"/>
                <a:gridCol w="1645920"/>
                <a:gridCol w="1645920"/>
              </a:tblGrid>
              <a:tr h="65670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Coordinates</a:t>
                      </a:r>
                      <a:r>
                        <a:rPr lang="en-US" sz="1800" baseline="0" dirty="0" smtClean="0"/>
                        <a:t> (lat, long)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Bird Count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Forest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Water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Agriculture</a:t>
                      </a:r>
                      <a:endParaRPr lang="en-US" sz="1800" dirty="0"/>
                    </a:p>
                  </a:txBody>
                  <a:tcPr marT="45723" marB="45723"/>
                </a:tc>
              </a:tr>
              <a:tr h="38047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35.8179300 , -93.0733200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3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0.948292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0.030781</a:t>
                      </a:r>
                    </a:p>
                  </a:txBody>
                  <a:tcPr marL="9525" marR="9525" marT="9526" marB="0" anchor="b"/>
                </a:tc>
              </a:tr>
              <a:tr h="38047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38.4539880, -76.0597503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13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0.451968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0.121546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0.394876</a:t>
                      </a:r>
                    </a:p>
                  </a:txBody>
                  <a:tcPr marL="9525" marR="9525" marT="9526" marB="0" anchor="b"/>
                </a:tc>
              </a:tr>
              <a:tr h="38047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43.0980545, -70.6612681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11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0.396547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0.517251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0.032018</a:t>
                      </a:r>
                    </a:p>
                  </a:txBody>
                  <a:tcPr marL="9525" marR="9525" marT="9526" marB="0" anchor="b"/>
                </a:tc>
              </a:tr>
              <a:tr h="38047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36.7379799, -75.9634293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11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0.262798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0.379414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0.283425</a:t>
                      </a:r>
                    </a:p>
                  </a:txBody>
                  <a:tcPr marL="9525" marR="9525" marT="9526" marB="0" anchor="b"/>
                </a:tc>
              </a:tr>
              <a:tr h="38047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39.1589907, -79.3475109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14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0.927206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0.024274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0.008786</a:t>
                      </a:r>
                    </a:p>
                  </a:txBody>
                  <a:tcPr marL="9525" marR="9525" marT="9526" marB="0" anchor="b"/>
                </a:tc>
              </a:tr>
              <a:tr h="38047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40403"/>
                          </a:solidFill>
                          <a:latin typeface="Cambria"/>
                        </a:rPr>
                        <a:t>41.1633169 , -73.1544441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11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0.01372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0.0479372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0.010183</a:t>
                      </a:r>
                    </a:p>
                  </a:txBody>
                  <a:tcPr marL="9525" marR="9525" marT="9526" marB="0" anchor="b"/>
                </a:tc>
              </a:tr>
              <a:tr h="38047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40403"/>
                          </a:solidFill>
                          <a:latin typeface="Cambria"/>
                        </a:rPr>
                        <a:t>41.4479029 , -71.4618924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13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0.117653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0.337942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0.065387</a:t>
                      </a:r>
                    </a:p>
                  </a:txBody>
                  <a:tcPr marL="9525" marR="9525" marT="9526" marB="0" anchor="b"/>
                </a:tc>
              </a:tr>
              <a:tr h="38047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40403"/>
                          </a:solidFill>
                          <a:latin typeface="Cambria"/>
                        </a:rPr>
                        <a:t>42.7496238 , -70.7974096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13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0.018884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0.887221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0.02902</a:t>
                      </a:r>
                    </a:p>
                  </a:txBody>
                  <a:tcPr marL="9525" marR="9525" marT="9526" marB="0" anchor="b"/>
                </a:tc>
              </a:tr>
              <a:tr h="38047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40403"/>
                          </a:solidFill>
                          <a:latin typeface="Cambria"/>
                        </a:rPr>
                        <a:t>44.7726923 , -71.0837528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14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0.711463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0.237602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0.013923</a:t>
                      </a:r>
                    </a:p>
                  </a:txBody>
                  <a:tcPr marL="9525" marR="9525" marT="9526" marB="0" anchor="b"/>
                </a:tc>
              </a:tr>
              <a:tr h="38047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40403"/>
                          </a:solidFill>
                          <a:latin typeface="Cambria"/>
                        </a:rPr>
                        <a:t>44.6128231, -73.2279915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7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0.362343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0.419956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0.144123</a:t>
                      </a:r>
                    </a:p>
                  </a:txBody>
                  <a:tcPr marL="9525" marR="9525" marT="9526" marB="0" anchor="b"/>
                </a:tc>
              </a:tr>
              <a:tr h="38047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40403"/>
                          </a:solidFill>
                          <a:latin typeface="Cambria"/>
                        </a:rPr>
                        <a:t>38.8488000 , -85.4532200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9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0.652592417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0.625924167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0.29834664</a:t>
                      </a:r>
                    </a:p>
                  </a:txBody>
                  <a:tcPr marL="9525" marR="9525" marT="9526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381000"/>
          <a:ext cx="8458199" cy="61721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0739"/>
                <a:gridCol w="1008776"/>
                <a:gridCol w="1505404"/>
                <a:gridCol w="1691640"/>
                <a:gridCol w="1691640"/>
              </a:tblGrid>
              <a:tr h="66946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Coordinates</a:t>
                      </a:r>
                      <a:r>
                        <a:rPr lang="en-US" sz="1800" baseline="0" dirty="0" smtClean="0"/>
                        <a:t> (lat, long)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Bird Count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Forest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Water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Agriculture</a:t>
                      </a:r>
                      <a:endParaRPr lang="en-US" sz="1800" dirty="0"/>
                    </a:p>
                  </a:txBody>
                  <a:tcPr/>
                </a:tc>
              </a:tr>
              <a:tr h="39305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40403"/>
                          </a:solidFill>
                          <a:latin typeface="Cambria"/>
                        </a:rPr>
                        <a:t>41.2877906 , -74.5341242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0.401975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0.012589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0.51540351</a:t>
                      </a:r>
                    </a:p>
                  </a:txBody>
                  <a:tcPr marL="9525" marR="9525" marT="9525" marB="0" anchor="b"/>
                </a:tc>
              </a:tr>
              <a:tr h="39305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40403"/>
                          </a:solidFill>
                          <a:latin typeface="Cambria"/>
                        </a:rPr>
                        <a:t>43.0980545 , -70.6612681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0.527116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0.01068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0.389745746</a:t>
                      </a:r>
                    </a:p>
                  </a:txBody>
                  <a:tcPr marL="9525" marR="9525" marT="9525" marB="0" anchor="b"/>
                </a:tc>
              </a:tr>
              <a:tr h="39305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40403"/>
                          </a:solidFill>
                          <a:latin typeface="Cambria"/>
                        </a:rPr>
                        <a:t>45.5231700, -93.7543000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0.222967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0.35473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0.39721941</a:t>
                      </a:r>
                    </a:p>
                  </a:txBody>
                  <a:tcPr marL="9525" marR="9525" marT="9525" marB="0" anchor="b"/>
                </a:tc>
              </a:tr>
              <a:tr h="39305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40403"/>
                          </a:solidFill>
                          <a:latin typeface="Cambria"/>
                        </a:rPr>
                        <a:t>41.7873310 , -80.0025908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0.58368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0.033766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0.314135</a:t>
                      </a:r>
                    </a:p>
                  </a:txBody>
                  <a:tcPr marL="9525" marR="9525" marT="9525" marB="0" anchor="b"/>
                </a:tc>
              </a:tr>
              <a:tr h="39305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40403"/>
                          </a:solidFill>
                          <a:latin typeface="Cambria"/>
                        </a:rPr>
                        <a:t>45.1287151,-67.2785785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0.740307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0.147110656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0.014610656</a:t>
                      </a:r>
                    </a:p>
                  </a:txBody>
                  <a:tcPr marL="9525" marR="9525" marT="9525" marB="0" anchor="b"/>
                </a:tc>
              </a:tr>
              <a:tr h="39305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40403"/>
                          </a:solidFill>
                          <a:latin typeface="Cambria"/>
                        </a:rPr>
                        <a:t>35.9236, -84.3493833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0.806504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0.113356338</a:t>
                      </a:r>
                    </a:p>
                  </a:txBody>
                  <a:tcPr marL="9525" marR="9525" marT="9525" marB="0" anchor="b"/>
                </a:tc>
              </a:tr>
              <a:tr h="39305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40403"/>
                          </a:solidFill>
                          <a:latin typeface="Cambria"/>
                        </a:rPr>
                        <a:t>38.0705, -76.93973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0.376082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0.33334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0.285023</a:t>
                      </a:r>
                    </a:p>
                  </a:txBody>
                  <a:tcPr marL="9525" marR="9525" marT="9525" marB="0" anchor="b"/>
                </a:tc>
              </a:tr>
              <a:tr h="39305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40403"/>
                          </a:solidFill>
                          <a:latin typeface="Cambria"/>
                        </a:rPr>
                        <a:t>36.8221167, -76.5489111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0.211259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0.333764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0.350108</a:t>
                      </a:r>
                    </a:p>
                  </a:txBody>
                  <a:tcPr marL="9525" marR="9525" marT="9525" marB="0" anchor="b"/>
                </a:tc>
              </a:tr>
              <a:tr h="39305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40403"/>
                          </a:solidFill>
                          <a:latin typeface="Cambria"/>
                        </a:rPr>
                        <a:t>41.7899823, -79.99162219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0.791309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0.024326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0.155073</a:t>
                      </a:r>
                    </a:p>
                  </a:txBody>
                  <a:tcPr marL="9525" marR="9525" marT="9525" marB="0" anchor="b"/>
                </a:tc>
              </a:tr>
              <a:tr h="39305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40403"/>
                          </a:solidFill>
                          <a:latin typeface="Cambria"/>
                        </a:rPr>
                        <a:t>39.2897648 , -75.5144038   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0.076711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0.327192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0.118694</a:t>
                      </a:r>
                    </a:p>
                  </a:txBody>
                  <a:tcPr marL="9525" marR="9525" marT="9525" marB="0" anchor="b"/>
                </a:tc>
              </a:tr>
              <a:tr h="39305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41.3739651 , -71.5731218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0.137018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0.508718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0.57222</a:t>
                      </a:r>
                    </a:p>
                  </a:txBody>
                  <a:tcPr marL="9525" marR="9525" marT="9525" marB="0" anchor="b"/>
                </a:tc>
              </a:tr>
              <a:tr h="39305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40403"/>
                          </a:solidFill>
                          <a:latin typeface="Cambria"/>
                        </a:rPr>
                        <a:t>42.2944522, -85.3647281   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0.631735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0.032646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0.21163079</a:t>
                      </a:r>
                    </a:p>
                  </a:txBody>
                  <a:tcPr marL="9525" marR="9525" marT="9525" marB="0" anchor="b"/>
                </a:tc>
              </a:tr>
              <a:tr h="39305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40403"/>
                          </a:solidFill>
                          <a:latin typeface="Cambria"/>
                        </a:rPr>
                        <a:t>39.0471130, -74.9071162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0.528978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0.169049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.118694</a:t>
                      </a:r>
                    </a:p>
                  </a:txBody>
                  <a:tcPr marL="9525" marR="9525" marT="9525" marB="0" anchor="b"/>
                </a:tc>
              </a:tr>
              <a:tr h="39305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40403"/>
                          </a:solidFill>
                          <a:latin typeface="Cambria"/>
                        </a:rPr>
                        <a:t>36.6710833 , -91.8231667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0.39059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.57222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Graph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091253396"/>
              </p:ext>
            </p:extLst>
          </p:nvPr>
        </p:nvGraphicFramePr>
        <p:xfrm>
          <a:off x="457200" y="16462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Graph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374520365"/>
              </p:ext>
            </p:extLst>
          </p:nvPr>
        </p:nvGraphicFramePr>
        <p:xfrm>
          <a:off x="457200" y="16462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Graph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861995371"/>
              </p:ext>
            </p:extLst>
          </p:nvPr>
        </p:nvGraphicFramePr>
        <p:xfrm>
          <a:off x="457200" y="16462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0</TotalTime>
  <Words>590</Words>
  <Application>Microsoft Office PowerPoint</Application>
  <PresentationFormat>On-screen Show (4:3)</PresentationFormat>
  <Paragraphs>186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Foundry</vt:lpstr>
      <vt:lpstr>Drivers of Avian Species Richness</vt:lpstr>
      <vt:lpstr>Hypothesis</vt:lpstr>
      <vt:lpstr>Hypothesis II</vt:lpstr>
      <vt:lpstr>Methods</vt:lpstr>
      <vt:lpstr>Bird Count Data (regional)</vt:lpstr>
      <vt:lpstr>Slide 6</vt:lpstr>
      <vt:lpstr>Graph</vt:lpstr>
      <vt:lpstr>Graph</vt:lpstr>
      <vt:lpstr>Graph</vt:lpstr>
      <vt:lpstr>Graph</vt:lpstr>
      <vt:lpstr>Local 35.9236,-84.3493833 </vt:lpstr>
      <vt:lpstr> Regional 35.9236,-84.3493833 </vt:lpstr>
      <vt:lpstr>Conclusion</vt:lpstr>
      <vt:lpstr>Conclusion (cont.)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2012-04-27T06:31:59Z</dcterms:created>
  <dcterms:modified xsi:type="dcterms:W3CDTF">2014-02-20T16:48:43Z</dcterms:modified>
</cp:coreProperties>
</file>