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
  </p:notesMasterIdLst>
  <p:sldIdLst>
    <p:sldId id="479" r:id="rId2"/>
    <p:sldId id="480" r:id="rId3"/>
    <p:sldId id="48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26D"/>
    <a:srgbClr val="473422"/>
    <a:srgbClr val="A50021"/>
    <a:srgbClr val="C9E1D8"/>
    <a:srgbClr val="FFFF00"/>
    <a:srgbClr val="FFD966"/>
    <a:srgbClr val="00FF00"/>
    <a:srgbClr val="D6BBEB"/>
    <a:srgbClr val="B17ED8"/>
    <a:srgbClr val="68A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72535" autoAdjust="0"/>
  </p:normalViewPr>
  <p:slideViewPr>
    <p:cSldViewPr snapToGrid="0">
      <p:cViewPr varScale="1">
        <p:scale>
          <a:sx n="55" d="100"/>
          <a:sy n="55" d="100"/>
        </p:scale>
        <p:origin x="15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B2708-887A-42EA-9A57-D9CEC7D5CFE5}"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1E0FA-87E6-4D2F-B86E-FA813536B943}" type="slidenum">
              <a:rPr lang="en-US" smtClean="0"/>
              <a:t>‹#›</a:t>
            </a:fld>
            <a:endParaRPr lang="en-US"/>
          </a:p>
        </p:txBody>
      </p:sp>
    </p:spTree>
    <p:extLst>
      <p:ext uri="{BB962C8B-B14F-4D97-AF65-F5344CB8AC3E}">
        <p14:creationId xmlns:p14="http://schemas.microsoft.com/office/powerpoint/2010/main" val="139931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five species included in the jigsaw handouts. These species can be changed to include introduced or invasive species that are common in your area.</a:t>
            </a:r>
          </a:p>
        </p:txBody>
      </p:sp>
      <p:sp>
        <p:nvSpPr>
          <p:cNvPr id="4" name="Slide Number Placeholder 3"/>
          <p:cNvSpPr>
            <a:spLocks noGrp="1"/>
          </p:cNvSpPr>
          <p:nvPr>
            <p:ph type="sldNum" sz="quarter" idx="5"/>
          </p:nvPr>
        </p:nvSpPr>
        <p:spPr/>
        <p:txBody>
          <a:bodyPr/>
          <a:lstStyle/>
          <a:p>
            <a:fld id="{5C31E0FA-87E6-4D2F-B86E-FA813536B943}" type="slidenum">
              <a:rPr lang="en-US" smtClean="0"/>
              <a:t>1</a:t>
            </a:fld>
            <a:endParaRPr lang="en-US"/>
          </a:p>
        </p:txBody>
      </p:sp>
    </p:spTree>
    <p:extLst>
      <p:ext uri="{BB962C8B-B14F-4D97-AF65-F5344CB8AC3E}">
        <p14:creationId xmlns:p14="http://schemas.microsoft.com/office/powerpoint/2010/main" val="170218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steps of the jigsaw activity, so you can explain to the students how the activity is going to go. Distribute the reflection handout now, so students can write on their sheets as they meet within the groups.</a:t>
            </a:r>
          </a:p>
        </p:txBody>
      </p:sp>
      <p:sp>
        <p:nvSpPr>
          <p:cNvPr id="4" name="Slide Number Placeholder 3"/>
          <p:cNvSpPr>
            <a:spLocks noGrp="1"/>
          </p:cNvSpPr>
          <p:nvPr>
            <p:ph type="sldNum" sz="quarter" idx="5"/>
          </p:nvPr>
        </p:nvSpPr>
        <p:spPr/>
        <p:txBody>
          <a:bodyPr/>
          <a:lstStyle/>
          <a:p>
            <a:fld id="{5C31E0FA-87E6-4D2F-B86E-FA813536B943}" type="slidenum">
              <a:rPr lang="en-US" smtClean="0"/>
              <a:t>2</a:t>
            </a:fld>
            <a:endParaRPr lang="en-US"/>
          </a:p>
        </p:txBody>
      </p:sp>
    </p:spTree>
    <p:extLst>
      <p:ext uri="{BB962C8B-B14F-4D97-AF65-F5344CB8AC3E}">
        <p14:creationId xmlns:p14="http://schemas.microsoft.com/office/powerpoint/2010/main" val="82020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prompts for the rest of the reflection activity. Prompt the students to reflect on what they found interesting about the species they learned today and see if their perceptions of introduced and invasive species changed as a result of the activity. Many students will likely say that they still do not like introduced and invasive species because of a bad experience they had with one, but you usually get a couple who comment on not thinking about positive impacts of invasive species or indigenous perspectives before this class.</a:t>
            </a:r>
          </a:p>
        </p:txBody>
      </p:sp>
      <p:sp>
        <p:nvSpPr>
          <p:cNvPr id="4" name="Slide Number Placeholder 3"/>
          <p:cNvSpPr>
            <a:spLocks noGrp="1"/>
          </p:cNvSpPr>
          <p:nvPr>
            <p:ph type="sldNum" sz="quarter" idx="5"/>
          </p:nvPr>
        </p:nvSpPr>
        <p:spPr/>
        <p:txBody>
          <a:bodyPr/>
          <a:lstStyle/>
          <a:p>
            <a:fld id="{5C31E0FA-87E6-4D2F-B86E-FA813536B943}" type="slidenum">
              <a:rPr lang="en-US" smtClean="0"/>
              <a:t>3</a:t>
            </a:fld>
            <a:endParaRPr lang="en-US"/>
          </a:p>
        </p:txBody>
      </p:sp>
    </p:spTree>
    <p:extLst>
      <p:ext uri="{BB962C8B-B14F-4D97-AF65-F5344CB8AC3E}">
        <p14:creationId xmlns:p14="http://schemas.microsoft.com/office/powerpoint/2010/main" val="114581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C6A7-7D36-4E16-A5C3-606FC5EF4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B28AC-7229-47AF-AB11-DD3AE0B55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33DE8-76B9-4E30-AE21-E188026E3BF6}"/>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44DC2368-B86C-4D9E-B018-D7A59549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0FAE-A337-4738-81F8-72921299CB44}"/>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6610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A0D4-C07E-4A49-83C6-E776AD8121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5A259-6EC5-4692-BC6A-77E619ABC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D57BD-2C67-47CD-857D-DA78FBE37239}"/>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7CE659B0-FF18-47D2-BAFD-F013F360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9C2AC-8AE0-44FC-A9C6-60BB258064B5}"/>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3108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831DC-C3FE-4E33-B29B-DA45B150B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C9E17-B95F-4A15-8B7F-E40954903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53A55-9041-47E9-B093-DB22FAAD3832}"/>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15086E2F-D1A9-47EB-8141-0E8BB6058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AEFC9-93A8-4D3F-86F5-BB9D34402B53}"/>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2178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F354-FD93-4FE9-8F35-459A3CA51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E37A1-53F2-4880-9149-CF7770264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7789D-D540-4792-9276-6FF265AE697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AD72C390-5290-4A87-BD9F-1B212196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A420C-9059-4EC7-99E8-939B73D7669C}"/>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22055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F5ED-3DA8-484E-BE39-B3367E97B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FD9476-D7A1-4675-B399-2F69BD098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1D780-597F-407A-AECF-7E299E854A9C}"/>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D5A74059-CB74-445F-B638-95B1A1D6C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5995B-186F-4127-BCBC-79B4FB74664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8990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FCDF-92DD-4CF6-A908-38CD02014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AED40-416C-4A0A-B505-99B47D51CC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7AAB9-D183-4891-BFCC-7B37877672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30FFF-34E4-4F3A-8A65-AB88C2F40FDA}"/>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38931367-1E99-4EE4-9536-CF8CDB05D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568F9-0975-48F2-A645-F412465A0091}"/>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59097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ED2-DEDA-45BB-8FAA-6BB6F6B0D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499B4-FFB0-41D8-8C14-10DE2BBAC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90134-A440-47E6-87DC-F45358C964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DBC6F-57B7-4090-A359-2D9201375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2BB7D-CE35-4322-96AA-25E3CE07F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21199-FC9B-45C2-B2F1-A587D56CC794}"/>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8" name="Footer Placeholder 7">
            <a:extLst>
              <a:ext uri="{FF2B5EF4-FFF2-40B4-BE49-F238E27FC236}">
                <a16:creationId xmlns:a16="http://schemas.microsoft.com/office/drawing/2014/main" id="{6396692A-5E4A-41A4-8C6A-7F711AA79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032E4-BF8B-486B-B5DD-0952F41175FD}"/>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4537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D4E3-438A-46D6-84C4-A031579AF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20116-2BCC-4F5B-9C6B-F3F8BAACC56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4" name="Footer Placeholder 3">
            <a:extLst>
              <a:ext uri="{FF2B5EF4-FFF2-40B4-BE49-F238E27FC236}">
                <a16:creationId xmlns:a16="http://schemas.microsoft.com/office/drawing/2014/main" id="{CBCD8AC0-8C0B-4484-A8A6-6E04FA7613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4D74E-3AB8-4AB0-A114-03CC13C5CD6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00657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453A3-9000-45F1-8665-9790D1559F55}"/>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3" name="Footer Placeholder 2">
            <a:extLst>
              <a:ext uri="{FF2B5EF4-FFF2-40B4-BE49-F238E27FC236}">
                <a16:creationId xmlns:a16="http://schemas.microsoft.com/office/drawing/2014/main" id="{C8D88D9B-91FA-4C12-9428-C7775F708D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9AECBC-AD2D-4B6E-86F5-A7758564A989}"/>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4742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FC65-A123-462B-AB50-B943B73E5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0AE9A2-ACC1-4B9A-BA6B-A7577BDA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BCA2C-A5D5-4FC2-B037-BDA8CD303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9235A-3106-4D07-9E7A-3564D5582D2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FB8575B1-5D0D-46B0-BE0A-21977B4A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772E9-A5E5-409E-A68C-D510F8CF9B0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9672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D62-E149-4A4A-BE93-5A5BD6A49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050C75-5B0C-4C6C-A127-B6CE4E0B9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2CFE3-20F0-4090-BFA4-08293EDDB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C1199-FFB7-4D55-82F6-64632377FB6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1099F113-A32E-4319-95DF-88F6F72D5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B6244-4EF6-4158-B140-DBF88C4A3BEB}"/>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65988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8572-2F18-4E90-8D78-0A0F8A00A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C7996-B008-41EB-B3D9-E74517C12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AD70-1E31-4038-A0F9-0BB36689A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9DCA4D84-C16D-4E6A-8889-99430691D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2D301F-6D24-4541-978B-A3A0EF7A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BC5DF-695E-4C00-9F4A-C318985900B6}" type="slidenum">
              <a:rPr lang="en-US" smtClean="0"/>
              <a:t>‹#›</a:t>
            </a:fld>
            <a:endParaRPr lang="en-US"/>
          </a:p>
        </p:txBody>
      </p:sp>
    </p:spTree>
    <p:extLst>
      <p:ext uri="{BB962C8B-B14F-4D97-AF65-F5344CB8AC3E}">
        <p14:creationId xmlns:p14="http://schemas.microsoft.com/office/powerpoint/2010/main" val="11177303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6625"/>
            <a:ext cx="10515600" cy="933156"/>
          </a:xfrm>
        </p:spPr>
        <p:txBody>
          <a:bodyPr/>
          <a:lstStyle/>
          <a:p>
            <a:r>
              <a:rPr lang="en-US" b="1" dirty="0">
                <a:latin typeface="+mn-lt"/>
              </a:rPr>
              <a:t>Introduced Species</a:t>
            </a:r>
          </a:p>
        </p:txBody>
      </p:sp>
      <p:sp>
        <p:nvSpPr>
          <p:cNvPr id="5" name="Content Placeholder 2">
            <a:extLst>
              <a:ext uri="{FF2B5EF4-FFF2-40B4-BE49-F238E27FC236}">
                <a16:creationId xmlns:a16="http://schemas.microsoft.com/office/drawing/2014/main" id="{563945AE-C6DA-48BC-89B8-97C94C33DF88}"/>
              </a:ext>
            </a:extLst>
          </p:cNvPr>
          <p:cNvSpPr txBox="1">
            <a:spLocks/>
          </p:cNvSpPr>
          <p:nvPr/>
        </p:nvSpPr>
        <p:spPr>
          <a:xfrm>
            <a:off x="511277" y="2892460"/>
            <a:ext cx="3038168" cy="7871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European honey bee (</a:t>
            </a:r>
            <a:r>
              <a:rPr lang="en-US" i="1" dirty="0"/>
              <a:t>Apis mellifera</a:t>
            </a:r>
            <a:r>
              <a:rPr lang="en-US" dirty="0"/>
              <a:t>)</a:t>
            </a:r>
          </a:p>
        </p:txBody>
      </p:sp>
      <p:sp>
        <p:nvSpPr>
          <p:cNvPr id="7" name="TextBox 6">
            <a:extLst>
              <a:ext uri="{FF2B5EF4-FFF2-40B4-BE49-F238E27FC236}">
                <a16:creationId xmlns:a16="http://schemas.microsoft.com/office/drawing/2014/main" id="{8275F63A-4E62-4AB0-978C-8FB20D0F7720}"/>
              </a:ext>
            </a:extLst>
          </p:cNvPr>
          <p:cNvSpPr txBox="1"/>
          <p:nvPr/>
        </p:nvSpPr>
        <p:spPr>
          <a:xfrm>
            <a:off x="8851491" y="2836101"/>
            <a:ext cx="2829232" cy="892552"/>
          </a:xfrm>
          <a:prstGeom prst="rect">
            <a:avLst/>
          </a:prstGeom>
          <a:noFill/>
        </p:spPr>
        <p:txBody>
          <a:bodyPr wrap="square">
            <a:spAutoFit/>
          </a:bodyPr>
          <a:lstStyle/>
          <a:p>
            <a:pPr algn="ctr"/>
            <a:r>
              <a:rPr lang="en-US" sz="2600" dirty="0"/>
              <a:t>feral pig/wild boar</a:t>
            </a:r>
          </a:p>
          <a:p>
            <a:pPr algn="ctr"/>
            <a:r>
              <a:rPr lang="en-US" sz="2600" dirty="0"/>
              <a:t>(</a:t>
            </a:r>
            <a:r>
              <a:rPr lang="en-US" sz="2600" i="1" dirty="0"/>
              <a:t>Sus scrofa</a:t>
            </a:r>
            <a:r>
              <a:rPr lang="en-US" sz="2600" dirty="0"/>
              <a:t>) </a:t>
            </a:r>
          </a:p>
        </p:txBody>
      </p:sp>
      <p:sp>
        <p:nvSpPr>
          <p:cNvPr id="9" name="TextBox 8">
            <a:extLst>
              <a:ext uri="{FF2B5EF4-FFF2-40B4-BE49-F238E27FC236}">
                <a16:creationId xmlns:a16="http://schemas.microsoft.com/office/drawing/2014/main" id="{E15317EF-7FD8-497B-944A-88B8A3DB419F}"/>
              </a:ext>
            </a:extLst>
          </p:cNvPr>
          <p:cNvSpPr txBox="1"/>
          <p:nvPr/>
        </p:nvSpPr>
        <p:spPr>
          <a:xfrm>
            <a:off x="4681384" y="2839760"/>
            <a:ext cx="2829232" cy="892552"/>
          </a:xfrm>
          <a:prstGeom prst="rect">
            <a:avLst/>
          </a:prstGeom>
          <a:noFill/>
        </p:spPr>
        <p:txBody>
          <a:bodyPr wrap="square">
            <a:spAutoFit/>
          </a:bodyPr>
          <a:lstStyle/>
          <a:p>
            <a:pPr algn="ctr"/>
            <a:r>
              <a:rPr lang="en-US" sz="2600" dirty="0"/>
              <a:t>European starling </a:t>
            </a:r>
          </a:p>
          <a:p>
            <a:pPr algn="ctr"/>
            <a:r>
              <a:rPr lang="en-US" sz="2600" dirty="0"/>
              <a:t>(</a:t>
            </a:r>
            <a:r>
              <a:rPr lang="en-US" sz="2600" i="1" dirty="0"/>
              <a:t>Sturnus vulgaris</a:t>
            </a:r>
            <a:r>
              <a:rPr lang="en-US" sz="2600" dirty="0"/>
              <a:t>)</a:t>
            </a:r>
          </a:p>
        </p:txBody>
      </p:sp>
      <p:sp>
        <p:nvSpPr>
          <p:cNvPr id="11" name="TextBox 10">
            <a:extLst>
              <a:ext uri="{FF2B5EF4-FFF2-40B4-BE49-F238E27FC236}">
                <a16:creationId xmlns:a16="http://schemas.microsoft.com/office/drawing/2014/main" id="{73BAFEAC-896B-414C-8B9F-4EAC95F4378A}"/>
              </a:ext>
            </a:extLst>
          </p:cNvPr>
          <p:cNvSpPr txBox="1"/>
          <p:nvPr/>
        </p:nvSpPr>
        <p:spPr>
          <a:xfrm>
            <a:off x="1515396" y="5644792"/>
            <a:ext cx="3038168" cy="892552"/>
          </a:xfrm>
          <a:prstGeom prst="rect">
            <a:avLst/>
          </a:prstGeom>
          <a:noFill/>
        </p:spPr>
        <p:txBody>
          <a:bodyPr wrap="square">
            <a:spAutoFit/>
          </a:bodyPr>
          <a:lstStyle/>
          <a:p>
            <a:pPr algn="ctr"/>
            <a:r>
              <a:rPr lang="en-US" sz="2600" dirty="0"/>
              <a:t>hydrilla</a:t>
            </a:r>
          </a:p>
          <a:p>
            <a:pPr algn="ctr"/>
            <a:r>
              <a:rPr lang="en-US" sz="2600" dirty="0"/>
              <a:t>(</a:t>
            </a:r>
            <a:r>
              <a:rPr lang="en-US" sz="2600" i="1" dirty="0"/>
              <a:t>Hydrilla </a:t>
            </a:r>
            <a:r>
              <a:rPr lang="en-US" sz="2600" i="1" dirty="0" err="1"/>
              <a:t>verticillata</a:t>
            </a:r>
            <a:r>
              <a:rPr lang="en-US" sz="2600" dirty="0"/>
              <a:t>)</a:t>
            </a:r>
          </a:p>
        </p:txBody>
      </p:sp>
      <p:sp>
        <p:nvSpPr>
          <p:cNvPr id="15" name="TextBox 14">
            <a:extLst>
              <a:ext uri="{FF2B5EF4-FFF2-40B4-BE49-F238E27FC236}">
                <a16:creationId xmlns:a16="http://schemas.microsoft.com/office/drawing/2014/main" id="{AEF68E8E-4E92-4F6E-9DFA-A114189CCD6E}"/>
              </a:ext>
            </a:extLst>
          </p:cNvPr>
          <p:cNvSpPr txBox="1"/>
          <p:nvPr/>
        </p:nvSpPr>
        <p:spPr>
          <a:xfrm>
            <a:off x="7168946" y="5644792"/>
            <a:ext cx="4511777" cy="892552"/>
          </a:xfrm>
          <a:prstGeom prst="rect">
            <a:avLst/>
          </a:prstGeom>
          <a:noFill/>
        </p:spPr>
        <p:txBody>
          <a:bodyPr wrap="square">
            <a:spAutoFit/>
          </a:bodyPr>
          <a:lstStyle/>
          <a:p>
            <a:pPr algn="ctr"/>
            <a:r>
              <a:rPr lang="en-US" sz="2600" dirty="0"/>
              <a:t>silver carp </a:t>
            </a:r>
          </a:p>
          <a:p>
            <a:pPr algn="ctr"/>
            <a:r>
              <a:rPr lang="en-US" sz="2600" dirty="0"/>
              <a:t>(</a:t>
            </a:r>
            <a:r>
              <a:rPr lang="en-US" sz="2600" i="1" dirty="0" err="1"/>
              <a:t>Hypophthalmichthys</a:t>
            </a:r>
            <a:r>
              <a:rPr lang="en-US" sz="2600" i="1" dirty="0"/>
              <a:t> molitrix</a:t>
            </a:r>
            <a:r>
              <a:rPr lang="en-US" sz="2600" dirty="0"/>
              <a:t>)</a:t>
            </a:r>
          </a:p>
        </p:txBody>
      </p:sp>
      <p:pic>
        <p:nvPicPr>
          <p:cNvPr id="16" name="Picture 15">
            <a:extLst>
              <a:ext uri="{FF2B5EF4-FFF2-40B4-BE49-F238E27FC236}">
                <a16:creationId xmlns:a16="http://schemas.microsoft.com/office/drawing/2014/main" id="{681FF448-752E-4866-86BD-B76EF6C5D729}"/>
              </a:ext>
            </a:extLst>
          </p:cNvPr>
          <p:cNvPicPr>
            <a:picLocks noChangeAspect="1"/>
          </p:cNvPicPr>
          <p:nvPr/>
        </p:nvPicPr>
        <p:blipFill>
          <a:blip r:embed="rId3"/>
          <a:stretch>
            <a:fillRect/>
          </a:stretch>
        </p:blipFill>
        <p:spPr>
          <a:xfrm>
            <a:off x="7510616" y="3775206"/>
            <a:ext cx="3549445" cy="1777086"/>
          </a:xfrm>
          <a:prstGeom prst="rect">
            <a:avLst/>
          </a:prstGeom>
        </p:spPr>
      </p:pic>
      <p:pic>
        <p:nvPicPr>
          <p:cNvPr id="19" name="Picture 18">
            <a:extLst>
              <a:ext uri="{FF2B5EF4-FFF2-40B4-BE49-F238E27FC236}">
                <a16:creationId xmlns:a16="http://schemas.microsoft.com/office/drawing/2014/main" id="{CE40C0E8-E812-4C02-A640-FBBB8D35C99B}"/>
              </a:ext>
            </a:extLst>
          </p:cNvPr>
          <p:cNvPicPr>
            <a:picLocks noChangeAspect="1"/>
          </p:cNvPicPr>
          <p:nvPr/>
        </p:nvPicPr>
        <p:blipFill>
          <a:blip r:embed="rId4"/>
          <a:stretch>
            <a:fillRect/>
          </a:stretch>
        </p:blipFill>
        <p:spPr>
          <a:xfrm>
            <a:off x="972778" y="3995431"/>
            <a:ext cx="4123403" cy="1649361"/>
          </a:xfrm>
          <a:prstGeom prst="rect">
            <a:avLst/>
          </a:prstGeom>
        </p:spPr>
      </p:pic>
      <p:pic>
        <p:nvPicPr>
          <p:cNvPr id="20" name="Picture 19">
            <a:extLst>
              <a:ext uri="{FF2B5EF4-FFF2-40B4-BE49-F238E27FC236}">
                <a16:creationId xmlns:a16="http://schemas.microsoft.com/office/drawing/2014/main" id="{2F4D1F45-5A78-48E5-847A-DCEE2938AFCC}"/>
              </a:ext>
            </a:extLst>
          </p:cNvPr>
          <p:cNvPicPr>
            <a:picLocks noChangeAspect="1"/>
          </p:cNvPicPr>
          <p:nvPr/>
        </p:nvPicPr>
        <p:blipFill>
          <a:blip r:embed="rId5"/>
          <a:stretch>
            <a:fillRect/>
          </a:stretch>
        </p:blipFill>
        <p:spPr>
          <a:xfrm>
            <a:off x="734823" y="1213208"/>
            <a:ext cx="2686801" cy="1679251"/>
          </a:xfrm>
          <a:prstGeom prst="rect">
            <a:avLst/>
          </a:prstGeom>
        </p:spPr>
      </p:pic>
      <p:pic>
        <p:nvPicPr>
          <p:cNvPr id="21" name="Picture 20">
            <a:extLst>
              <a:ext uri="{FF2B5EF4-FFF2-40B4-BE49-F238E27FC236}">
                <a16:creationId xmlns:a16="http://schemas.microsoft.com/office/drawing/2014/main" id="{3315C37D-EB19-45C4-A051-6671CBE9C805}"/>
              </a:ext>
            </a:extLst>
          </p:cNvPr>
          <p:cNvPicPr>
            <a:picLocks noChangeAspect="1"/>
          </p:cNvPicPr>
          <p:nvPr/>
        </p:nvPicPr>
        <p:blipFill>
          <a:blip r:embed="rId6"/>
          <a:stretch>
            <a:fillRect/>
          </a:stretch>
        </p:blipFill>
        <p:spPr>
          <a:xfrm>
            <a:off x="4823814" y="877779"/>
            <a:ext cx="2558783" cy="1919087"/>
          </a:xfrm>
          <a:prstGeom prst="rect">
            <a:avLst/>
          </a:prstGeom>
        </p:spPr>
      </p:pic>
      <p:pic>
        <p:nvPicPr>
          <p:cNvPr id="22" name="Picture 21">
            <a:extLst>
              <a:ext uri="{FF2B5EF4-FFF2-40B4-BE49-F238E27FC236}">
                <a16:creationId xmlns:a16="http://schemas.microsoft.com/office/drawing/2014/main" id="{25A113B6-2C50-458C-81A6-71AED2CAB9FE}"/>
              </a:ext>
            </a:extLst>
          </p:cNvPr>
          <p:cNvPicPr>
            <a:picLocks noChangeAspect="1"/>
          </p:cNvPicPr>
          <p:nvPr/>
        </p:nvPicPr>
        <p:blipFill rotWithShape="1">
          <a:blip r:embed="rId7"/>
          <a:srcRect l="7979" t="10400" r="39447"/>
          <a:stretch/>
        </p:blipFill>
        <p:spPr>
          <a:xfrm>
            <a:off x="8784787" y="877779"/>
            <a:ext cx="2882693" cy="1919087"/>
          </a:xfrm>
          <a:prstGeom prst="rect">
            <a:avLst/>
          </a:prstGeom>
        </p:spPr>
      </p:pic>
      <p:sp>
        <p:nvSpPr>
          <p:cNvPr id="3" name="TextBox 2">
            <a:extLst>
              <a:ext uri="{FF2B5EF4-FFF2-40B4-BE49-F238E27FC236}">
                <a16:creationId xmlns:a16="http://schemas.microsoft.com/office/drawing/2014/main" id="{1D499D09-9DEE-4E96-9673-48AC4F4F3BC1}"/>
              </a:ext>
            </a:extLst>
          </p:cNvPr>
          <p:cNvSpPr txBox="1"/>
          <p:nvPr/>
        </p:nvSpPr>
        <p:spPr>
          <a:xfrm>
            <a:off x="438538" y="1147665"/>
            <a:ext cx="534239" cy="584775"/>
          </a:xfrm>
          <a:prstGeom prst="rect">
            <a:avLst/>
          </a:prstGeom>
          <a:noFill/>
        </p:spPr>
        <p:txBody>
          <a:bodyPr wrap="square" rtlCol="0">
            <a:spAutoFit/>
          </a:bodyPr>
          <a:lstStyle/>
          <a:p>
            <a:r>
              <a:rPr lang="en-US" sz="3200" dirty="0"/>
              <a:t>1</a:t>
            </a:r>
          </a:p>
        </p:txBody>
      </p:sp>
      <p:sp>
        <p:nvSpPr>
          <p:cNvPr id="14" name="TextBox 13">
            <a:extLst>
              <a:ext uri="{FF2B5EF4-FFF2-40B4-BE49-F238E27FC236}">
                <a16:creationId xmlns:a16="http://schemas.microsoft.com/office/drawing/2014/main" id="{C970D279-ECB3-4A42-BA76-54DF0406D451}"/>
              </a:ext>
            </a:extLst>
          </p:cNvPr>
          <p:cNvSpPr txBox="1"/>
          <p:nvPr/>
        </p:nvSpPr>
        <p:spPr>
          <a:xfrm>
            <a:off x="4938502" y="927280"/>
            <a:ext cx="534239" cy="584775"/>
          </a:xfrm>
          <a:prstGeom prst="rect">
            <a:avLst/>
          </a:prstGeom>
          <a:noFill/>
        </p:spPr>
        <p:txBody>
          <a:bodyPr wrap="square" rtlCol="0">
            <a:spAutoFit/>
          </a:bodyPr>
          <a:lstStyle/>
          <a:p>
            <a:r>
              <a:rPr lang="en-US" sz="3200" dirty="0"/>
              <a:t>2</a:t>
            </a:r>
          </a:p>
        </p:txBody>
      </p:sp>
      <p:sp>
        <p:nvSpPr>
          <p:cNvPr id="17" name="TextBox 16">
            <a:extLst>
              <a:ext uri="{FF2B5EF4-FFF2-40B4-BE49-F238E27FC236}">
                <a16:creationId xmlns:a16="http://schemas.microsoft.com/office/drawing/2014/main" id="{ACA5B173-0CB2-47B5-90AC-7A576DC28C5E}"/>
              </a:ext>
            </a:extLst>
          </p:cNvPr>
          <p:cNvSpPr txBox="1"/>
          <p:nvPr/>
        </p:nvSpPr>
        <p:spPr>
          <a:xfrm>
            <a:off x="8317252" y="904438"/>
            <a:ext cx="534239" cy="584775"/>
          </a:xfrm>
          <a:prstGeom prst="rect">
            <a:avLst/>
          </a:prstGeom>
          <a:noFill/>
        </p:spPr>
        <p:txBody>
          <a:bodyPr wrap="square" rtlCol="0">
            <a:spAutoFit/>
          </a:bodyPr>
          <a:lstStyle/>
          <a:p>
            <a:r>
              <a:rPr lang="en-US" sz="3200" dirty="0"/>
              <a:t>3</a:t>
            </a:r>
          </a:p>
        </p:txBody>
      </p:sp>
      <p:sp>
        <p:nvSpPr>
          <p:cNvPr id="18" name="TextBox 17">
            <a:extLst>
              <a:ext uri="{FF2B5EF4-FFF2-40B4-BE49-F238E27FC236}">
                <a16:creationId xmlns:a16="http://schemas.microsoft.com/office/drawing/2014/main" id="{533373EE-6FF6-457A-BAF6-D0B952CE0714}"/>
              </a:ext>
            </a:extLst>
          </p:cNvPr>
          <p:cNvSpPr txBox="1"/>
          <p:nvPr/>
        </p:nvSpPr>
        <p:spPr>
          <a:xfrm>
            <a:off x="530037" y="3835240"/>
            <a:ext cx="534239" cy="584775"/>
          </a:xfrm>
          <a:prstGeom prst="rect">
            <a:avLst/>
          </a:prstGeom>
          <a:noFill/>
        </p:spPr>
        <p:txBody>
          <a:bodyPr wrap="square" rtlCol="0">
            <a:spAutoFit/>
          </a:bodyPr>
          <a:lstStyle/>
          <a:p>
            <a:r>
              <a:rPr lang="en-US" sz="3200" dirty="0"/>
              <a:t>4</a:t>
            </a:r>
          </a:p>
        </p:txBody>
      </p:sp>
      <p:sp>
        <p:nvSpPr>
          <p:cNvPr id="23" name="TextBox 22">
            <a:extLst>
              <a:ext uri="{FF2B5EF4-FFF2-40B4-BE49-F238E27FC236}">
                <a16:creationId xmlns:a16="http://schemas.microsoft.com/office/drawing/2014/main" id="{FC989410-9D1D-4B28-8016-5A1F457D43E4}"/>
              </a:ext>
            </a:extLst>
          </p:cNvPr>
          <p:cNvSpPr txBox="1"/>
          <p:nvPr/>
        </p:nvSpPr>
        <p:spPr>
          <a:xfrm>
            <a:off x="7243496" y="3824812"/>
            <a:ext cx="534239" cy="584775"/>
          </a:xfrm>
          <a:prstGeom prst="rect">
            <a:avLst/>
          </a:prstGeom>
          <a:noFill/>
        </p:spPr>
        <p:txBody>
          <a:bodyPr wrap="square" rtlCol="0">
            <a:spAutoFit/>
          </a:bodyPr>
          <a:lstStyle/>
          <a:p>
            <a:r>
              <a:rPr lang="en-US" sz="3200" dirty="0"/>
              <a:t>5</a:t>
            </a:r>
          </a:p>
        </p:txBody>
      </p:sp>
    </p:spTree>
    <p:extLst>
      <p:ext uri="{BB962C8B-B14F-4D97-AF65-F5344CB8AC3E}">
        <p14:creationId xmlns:p14="http://schemas.microsoft.com/office/powerpoint/2010/main" val="316485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7379"/>
            <a:ext cx="11597456" cy="933156"/>
          </a:xfrm>
        </p:spPr>
        <p:txBody>
          <a:bodyPr/>
          <a:lstStyle/>
          <a:p>
            <a:pPr algn="ctr"/>
            <a:r>
              <a:rPr lang="en-US" b="1" dirty="0">
                <a:latin typeface="+mn-lt"/>
              </a:rPr>
              <a:t>Jigsaw activity</a:t>
            </a:r>
          </a:p>
        </p:txBody>
      </p:sp>
      <p:pic>
        <p:nvPicPr>
          <p:cNvPr id="4" name="Picture 3">
            <a:extLst>
              <a:ext uri="{FF2B5EF4-FFF2-40B4-BE49-F238E27FC236}">
                <a16:creationId xmlns:a16="http://schemas.microsoft.com/office/drawing/2014/main" id="{3AC473E9-0B3F-429D-93F4-3402E94E9DF5}"/>
              </a:ext>
            </a:extLst>
          </p:cNvPr>
          <p:cNvPicPr>
            <a:picLocks noChangeAspect="1"/>
          </p:cNvPicPr>
          <p:nvPr/>
        </p:nvPicPr>
        <p:blipFill rotWithShape="1">
          <a:blip r:embed="rId3"/>
          <a:srcRect l="61440" t="33978" r="5297" b="9032"/>
          <a:stretch/>
        </p:blipFill>
        <p:spPr>
          <a:xfrm>
            <a:off x="8617666" y="3610098"/>
            <a:ext cx="3303640" cy="3183876"/>
          </a:xfrm>
          <a:prstGeom prst="rect">
            <a:avLst/>
          </a:prstGeom>
        </p:spPr>
      </p:pic>
      <p:sp>
        <p:nvSpPr>
          <p:cNvPr id="17" name="Content Placeholder 2">
            <a:extLst>
              <a:ext uri="{FF2B5EF4-FFF2-40B4-BE49-F238E27FC236}">
                <a16:creationId xmlns:a16="http://schemas.microsoft.com/office/drawing/2014/main" id="{294208BA-BD7B-4EBC-AA8D-38DEF6CB1C5A}"/>
              </a:ext>
            </a:extLst>
          </p:cNvPr>
          <p:cNvSpPr txBox="1">
            <a:spLocks/>
          </p:cNvSpPr>
          <p:nvPr/>
        </p:nvSpPr>
        <p:spPr>
          <a:xfrm>
            <a:off x="4092986" y="1222143"/>
            <a:ext cx="4308678" cy="182340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Round 2: Focus Groups</a:t>
            </a:r>
          </a:p>
          <a:p>
            <a:pPr marL="0" indent="0" algn="ctr">
              <a:spcBef>
                <a:spcPts val="0"/>
              </a:spcBef>
              <a:buFont typeface="Arial" panose="020B0604020202020204" pitchFamily="34" charset="0"/>
              <a:buNone/>
            </a:pPr>
            <a:r>
              <a:rPr lang="en-US" sz="2200" dirty="0"/>
              <a:t>Discuss 3 key points about your species to share with others in Round 3. Write your key points down on your worksheet.</a:t>
            </a:r>
          </a:p>
          <a:p>
            <a:pPr marL="0" indent="0" algn="ctr">
              <a:buFont typeface="Arial" panose="020B0604020202020204" pitchFamily="34" charset="0"/>
              <a:buNone/>
            </a:pPr>
            <a:r>
              <a:rPr lang="en-US" sz="2200" dirty="0"/>
              <a:t>(15-20 minutes)</a:t>
            </a:r>
          </a:p>
        </p:txBody>
      </p:sp>
      <p:pic>
        <p:nvPicPr>
          <p:cNvPr id="18" name="Picture 17">
            <a:extLst>
              <a:ext uri="{FF2B5EF4-FFF2-40B4-BE49-F238E27FC236}">
                <a16:creationId xmlns:a16="http://schemas.microsoft.com/office/drawing/2014/main" id="{C940D75E-5D61-4A2A-AD18-49950B90E08E}"/>
              </a:ext>
            </a:extLst>
          </p:cNvPr>
          <p:cNvPicPr>
            <a:picLocks noChangeAspect="1"/>
          </p:cNvPicPr>
          <p:nvPr/>
        </p:nvPicPr>
        <p:blipFill rotWithShape="1">
          <a:blip r:embed="rId3"/>
          <a:srcRect l="8818" t="33978" r="58959" b="9032"/>
          <a:stretch/>
        </p:blipFill>
        <p:spPr>
          <a:xfrm>
            <a:off x="4623313" y="3610097"/>
            <a:ext cx="3200400" cy="3183876"/>
          </a:xfrm>
          <a:prstGeom prst="rect">
            <a:avLst/>
          </a:prstGeom>
        </p:spPr>
      </p:pic>
      <p:pic>
        <p:nvPicPr>
          <p:cNvPr id="6" name="Picture 5">
            <a:extLst>
              <a:ext uri="{FF2B5EF4-FFF2-40B4-BE49-F238E27FC236}">
                <a16:creationId xmlns:a16="http://schemas.microsoft.com/office/drawing/2014/main" id="{8CF5A741-A4BF-4A3A-B1B5-C029E3B823AD}"/>
              </a:ext>
            </a:extLst>
          </p:cNvPr>
          <p:cNvPicPr>
            <a:picLocks noChangeAspect="1"/>
          </p:cNvPicPr>
          <p:nvPr/>
        </p:nvPicPr>
        <p:blipFill>
          <a:blip r:embed="rId4"/>
          <a:stretch>
            <a:fillRect/>
          </a:stretch>
        </p:blipFill>
        <p:spPr>
          <a:xfrm>
            <a:off x="526643" y="3610097"/>
            <a:ext cx="2973643" cy="2973643"/>
          </a:xfrm>
          <a:prstGeom prst="rect">
            <a:avLst/>
          </a:prstGeom>
        </p:spPr>
      </p:pic>
      <p:sp>
        <p:nvSpPr>
          <p:cNvPr id="23" name="Content Placeholder 2">
            <a:extLst>
              <a:ext uri="{FF2B5EF4-FFF2-40B4-BE49-F238E27FC236}">
                <a16:creationId xmlns:a16="http://schemas.microsoft.com/office/drawing/2014/main" id="{47655C4F-652C-4EBA-A552-1D2903981C08}"/>
              </a:ext>
            </a:extLst>
          </p:cNvPr>
          <p:cNvSpPr txBox="1">
            <a:spLocks/>
          </p:cNvSpPr>
          <p:nvPr/>
        </p:nvSpPr>
        <p:spPr>
          <a:xfrm>
            <a:off x="8401664" y="1196763"/>
            <a:ext cx="3725811" cy="22396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Round 3: Sharing Groups</a:t>
            </a:r>
          </a:p>
          <a:p>
            <a:pPr marL="0" indent="0" algn="ctr">
              <a:buFont typeface="Arial" panose="020B0604020202020204" pitchFamily="34" charset="0"/>
              <a:buNone/>
            </a:pPr>
            <a:r>
              <a:rPr lang="en-US" dirty="0"/>
              <a:t>Each individual will share 3 key points about their species, so you can learn about 4 other species. Write the key points for those species on your worksheet.</a:t>
            </a:r>
          </a:p>
          <a:p>
            <a:pPr marL="0" indent="0" algn="ctr">
              <a:buFont typeface="Arial" panose="020B0604020202020204" pitchFamily="34" charset="0"/>
              <a:buNone/>
            </a:pPr>
            <a:r>
              <a:rPr lang="en-US" dirty="0"/>
              <a:t>(3-4 min/person, 15-20 min)</a:t>
            </a:r>
          </a:p>
        </p:txBody>
      </p:sp>
      <p:sp>
        <p:nvSpPr>
          <p:cNvPr id="24" name="Content Placeholder 2">
            <a:extLst>
              <a:ext uri="{FF2B5EF4-FFF2-40B4-BE49-F238E27FC236}">
                <a16:creationId xmlns:a16="http://schemas.microsoft.com/office/drawing/2014/main" id="{6A0608B4-57C8-4F18-97CC-968E59B3F54B}"/>
              </a:ext>
            </a:extLst>
          </p:cNvPr>
          <p:cNvSpPr txBox="1">
            <a:spLocks/>
          </p:cNvSpPr>
          <p:nvPr/>
        </p:nvSpPr>
        <p:spPr>
          <a:xfrm>
            <a:off x="118144" y="1196763"/>
            <a:ext cx="3844721" cy="18234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Round 1: Independent Reading</a:t>
            </a:r>
          </a:p>
          <a:p>
            <a:pPr marL="0" indent="0" algn="ctr">
              <a:buFont typeface="Arial" panose="020B0604020202020204" pitchFamily="34" charset="0"/>
              <a:buNone/>
            </a:pPr>
            <a:r>
              <a:rPr lang="en-US" sz="2400" dirty="0"/>
              <a:t>Receive your fact sheet and take time to read through it quietly before moving to Round 2. Think about key points.</a:t>
            </a:r>
          </a:p>
          <a:p>
            <a:pPr marL="0" indent="0" algn="ctr">
              <a:buFont typeface="Arial" panose="020B0604020202020204" pitchFamily="34" charset="0"/>
              <a:buNone/>
            </a:pPr>
            <a:r>
              <a:rPr lang="en-US" sz="2400" dirty="0"/>
              <a:t>(5-10 minutes)</a:t>
            </a:r>
          </a:p>
        </p:txBody>
      </p:sp>
      <p:sp>
        <p:nvSpPr>
          <p:cNvPr id="8" name="Arrow: Right 7">
            <a:extLst>
              <a:ext uri="{FF2B5EF4-FFF2-40B4-BE49-F238E27FC236}">
                <a16:creationId xmlns:a16="http://schemas.microsoft.com/office/drawing/2014/main" id="{70A15D37-18A4-4038-A8EA-2C523EF40939}"/>
              </a:ext>
            </a:extLst>
          </p:cNvPr>
          <p:cNvSpPr/>
          <p:nvPr/>
        </p:nvSpPr>
        <p:spPr>
          <a:xfrm>
            <a:off x="3668973" y="4822718"/>
            <a:ext cx="587784" cy="7500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67BB88AC-D452-47D0-8977-6563AD35AF26}"/>
              </a:ext>
            </a:extLst>
          </p:cNvPr>
          <p:cNvSpPr/>
          <p:nvPr/>
        </p:nvSpPr>
        <p:spPr>
          <a:xfrm>
            <a:off x="7978570" y="4822718"/>
            <a:ext cx="587476" cy="7500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64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17E52F7-84AC-4FE5-BED4-8E24204E3A4B}"/>
              </a:ext>
            </a:extLst>
          </p:cNvPr>
          <p:cNvPicPr>
            <a:picLocks noChangeAspect="1"/>
          </p:cNvPicPr>
          <p:nvPr/>
        </p:nvPicPr>
        <p:blipFill rotWithShape="1">
          <a:blip r:embed="rId3"/>
          <a:srcRect r="2556" b="6"/>
          <a:stretch/>
        </p:blipFill>
        <p:spPr>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5" name="Picture 14">
            <a:extLst>
              <a:ext uri="{FF2B5EF4-FFF2-40B4-BE49-F238E27FC236}">
                <a16:creationId xmlns:a16="http://schemas.microsoft.com/office/drawing/2014/main" id="{492432F0-1D0E-4929-96BA-C81AED8AAEA1}"/>
              </a:ext>
            </a:extLst>
          </p:cNvPr>
          <p:cNvPicPr>
            <a:picLocks noChangeAspect="1"/>
          </p:cNvPicPr>
          <p:nvPr/>
        </p:nvPicPr>
        <p:blipFill rotWithShape="1">
          <a:blip r:embed="rId4"/>
          <a:srcRect l="2220" r="22796" b="-2"/>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2" name="Picture 11">
            <a:extLst>
              <a:ext uri="{FF2B5EF4-FFF2-40B4-BE49-F238E27FC236}">
                <a16:creationId xmlns:a16="http://schemas.microsoft.com/office/drawing/2014/main" id="{DBF68B11-2D54-4284-A99B-B415D8A5F8B7}"/>
              </a:ext>
            </a:extLst>
          </p:cNvPr>
          <p:cNvPicPr>
            <a:picLocks noChangeAspect="1"/>
          </p:cNvPicPr>
          <p:nvPr/>
        </p:nvPicPr>
        <p:blipFill rotWithShape="1">
          <a:blip r:embed="rId5"/>
          <a:srcRect l="8717" r="32565" b="-1"/>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1" name="Picture 10">
            <a:extLst>
              <a:ext uri="{FF2B5EF4-FFF2-40B4-BE49-F238E27FC236}">
                <a16:creationId xmlns:a16="http://schemas.microsoft.com/office/drawing/2014/main" id="{1F8B2C38-BCFD-4067-BBEB-C3E68216FB3B}"/>
              </a:ext>
            </a:extLst>
          </p:cNvPr>
          <p:cNvPicPr>
            <a:picLocks noChangeAspect="1"/>
          </p:cNvPicPr>
          <p:nvPr/>
        </p:nvPicPr>
        <p:blipFill rotWithShape="1">
          <a:blip r:embed="rId6"/>
          <a:srcRect l="-16694" t="-13355" r="537" b="-13355"/>
          <a:stretch/>
        </p:blipFill>
        <p:spPr>
          <a:xfrm>
            <a:off x="5338917" y="2660089"/>
            <a:ext cx="6853082"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31"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0272" y="2879067"/>
            <a:ext cx="6310025" cy="852985"/>
          </a:xfrm>
        </p:spPr>
        <p:txBody>
          <a:bodyPr vert="horz" lIns="91440" tIns="45720" rIns="91440" bIns="45720" rtlCol="0" anchor="ctr">
            <a:normAutofit/>
          </a:bodyPr>
          <a:lstStyle/>
          <a:p>
            <a:r>
              <a:rPr lang="en-US" sz="3600" b="1" kern="1200" dirty="0">
                <a:solidFill>
                  <a:srgbClr val="FFFFFF"/>
                </a:solidFill>
                <a:latin typeface="+mn-lt"/>
                <a:ea typeface="+mj-ea"/>
                <a:cs typeface="+mj-cs"/>
              </a:rPr>
              <a:t>Jigsaw Reflection Activity</a:t>
            </a:r>
          </a:p>
        </p:txBody>
      </p:sp>
      <p:pic>
        <p:nvPicPr>
          <p:cNvPr id="13" name="Picture 12">
            <a:extLst>
              <a:ext uri="{FF2B5EF4-FFF2-40B4-BE49-F238E27FC236}">
                <a16:creationId xmlns:a16="http://schemas.microsoft.com/office/drawing/2014/main" id="{5831ADCE-7510-4EEB-BA69-8664C3F5BA84}"/>
              </a:ext>
            </a:extLst>
          </p:cNvPr>
          <p:cNvPicPr>
            <a:picLocks noChangeAspect="1"/>
          </p:cNvPicPr>
          <p:nvPr/>
        </p:nvPicPr>
        <p:blipFill rotWithShape="1">
          <a:blip r:embed="rId7"/>
          <a:srcRect l="-27" t="-1211" r="15272" b="1208"/>
          <a:stretch/>
        </p:blipFill>
        <p:spPr>
          <a:xfrm>
            <a:off x="2195900" y="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24" name="Content Placeholder 2">
            <a:extLst>
              <a:ext uri="{FF2B5EF4-FFF2-40B4-BE49-F238E27FC236}">
                <a16:creationId xmlns:a16="http://schemas.microsoft.com/office/drawing/2014/main" id="{6A0608B4-57C8-4F18-97CC-968E59B3F54B}"/>
              </a:ext>
            </a:extLst>
          </p:cNvPr>
          <p:cNvSpPr txBox="1">
            <a:spLocks/>
          </p:cNvSpPr>
          <p:nvPr/>
        </p:nvSpPr>
        <p:spPr>
          <a:xfrm>
            <a:off x="120272" y="3677454"/>
            <a:ext cx="5351380" cy="296371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FFFFF"/>
                </a:solidFill>
              </a:rPr>
              <a:t>Complete your worksheet with your 3 key points for each species. </a:t>
            </a:r>
          </a:p>
          <a:p>
            <a:r>
              <a:rPr lang="en-US" sz="2000" b="1" dirty="0">
                <a:solidFill>
                  <a:srgbClr val="FFFFFF"/>
                </a:solidFill>
              </a:rPr>
              <a:t>Write a reflection at the bottom of the worksheet. </a:t>
            </a:r>
          </a:p>
          <a:p>
            <a:pPr lvl="1"/>
            <a:r>
              <a:rPr lang="en-US" sz="2000" dirty="0">
                <a:solidFill>
                  <a:srgbClr val="FFFFFF"/>
                </a:solidFill>
              </a:rPr>
              <a:t>What did you find interesting about these species you learned about during the activity?</a:t>
            </a:r>
          </a:p>
          <a:p>
            <a:pPr lvl="1"/>
            <a:r>
              <a:rPr lang="en-US" sz="2000" dirty="0">
                <a:solidFill>
                  <a:srgbClr val="FFFFFF"/>
                </a:solidFill>
              </a:rPr>
              <a:t>How did your perceptions of introduced and invasive species change as a result of this class? Why do you think that is?</a:t>
            </a:r>
          </a:p>
        </p:txBody>
      </p:sp>
    </p:spTree>
    <p:extLst>
      <p:ext uri="{BB962C8B-B14F-4D97-AF65-F5344CB8AC3E}">
        <p14:creationId xmlns:p14="http://schemas.microsoft.com/office/powerpoint/2010/main" val="14795978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4293</TotalTime>
  <Words>389</Words>
  <Application>Microsoft Office PowerPoint</Application>
  <PresentationFormat>Widescreen</PresentationFormat>
  <Paragraphs>36</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Introduced Species</vt:lpstr>
      <vt:lpstr>Jigsaw activity</vt:lpstr>
      <vt:lpstr>Jigsaw Reflection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Ashley Schulz</dc:creator>
  <cp:lastModifiedBy>Schulz, Ashley</cp:lastModifiedBy>
  <cp:revision>231</cp:revision>
  <dcterms:created xsi:type="dcterms:W3CDTF">2021-01-04T19:34:40Z</dcterms:created>
  <dcterms:modified xsi:type="dcterms:W3CDTF">2022-12-15T15:09:35Z</dcterms:modified>
</cp:coreProperties>
</file>